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7" r:id="rId2"/>
    <p:sldId id="261" r:id="rId3"/>
    <p:sldId id="322" r:id="rId4"/>
    <p:sldId id="333" r:id="rId5"/>
    <p:sldId id="324" r:id="rId6"/>
    <p:sldId id="299" r:id="rId7"/>
    <p:sldId id="312" r:id="rId8"/>
    <p:sldId id="313" r:id="rId9"/>
    <p:sldId id="314" r:id="rId10"/>
    <p:sldId id="316" r:id="rId11"/>
    <p:sldId id="334" r:id="rId12"/>
    <p:sldId id="326" r:id="rId13"/>
    <p:sldId id="272" r:id="rId14"/>
    <p:sldId id="328" r:id="rId15"/>
    <p:sldId id="323" r:id="rId16"/>
    <p:sldId id="311" r:id="rId17"/>
    <p:sldId id="321" r:id="rId18"/>
    <p:sldId id="335" r:id="rId19"/>
    <p:sldId id="260" r:id="rId20"/>
    <p:sldId id="262" r:id="rId21"/>
    <p:sldId id="264" r:id="rId22"/>
    <p:sldId id="266" r:id="rId23"/>
    <p:sldId id="301" r:id="rId24"/>
    <p:sldId id="303" r:id="rId25"/>
    <p:sldId id="332" r:id="rId26"/>
    <p:sldId id="304" r:id="rId27"/>
    <p:sldId id="329" r:id="rId28"/>
    <p:sldId id="305" r:id="rId29"/>
    <p:sldId id="271" r:id="rId3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oph Krieger" initials="CK" lastIdx="1" clrIdx="0">
    <p:extLst>
      <p:ext uri="{19B8F6BF-5375-455C-9EA6-DF929625EA0E}">
        <p15:presenceInfo xmlns:p15="http://schemas.microsoft.com/office/powerpoint/2012/main" userId="a1645c5c97ef7e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58FF"/>
    <a:srgbClr val="E7F4EA"/>
    <a:srgbClr val="FDEEE9"/>
    <a:srgbClr val="F5A331"/>
    <a:srgbClr val="FFFF00"/>
    <a:srgbClr val="632205"/>
    <a:srgbClr val="2B2BFF"/>
    <a:srgbClr val="E60F2D"/>
    <a:srgbClr val="CCCCCC"/>
    <a:srgbClr val="6DB2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62" autoAdjust="0"/>
    <p:restoredTop sz="95652"/>
  </p:normalViewPr>
  <p:slideViewPr>
    <p:cSldViewPr snapToGrid="0">
      <p:cViewPr varScale="1">
        <p:scale>
          <a:sx n="107" d="100"/>
          <a:sy n="107" d="100"/>
        </p:scale>
        <p:origin x="102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B02E6-21C0-429B-A992-E7022EFCCEAF}" type="datetimeFigureOut">
              <a:rPr lang="en-US" smtClean="0"/>
              <a:t>6/30/23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EBB606-C1DB-4940-9264-9CCBE1C85F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024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BB606-C1DB-4940-9264-9CCBE1C85F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677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5/4 comes from the fact, that our SNR depends on 1/sqrt(</a:t>
            </a:r>
            <a:r>
              <a:rPr lang="el-GR" dirty="0" err="1"/>
              <a:t>Δν</a:t>
            </a:r>
            <a:r>
              <a:rPr lang="el-GR" dirty="0"/>
              <a:t>) ~ 1/</a:t>
            </a:r>
            <a:r>
              <a:rPr lang="en-GB" dirty="0"/>
              <a:t>sqrt(</a:t>
            </a:r>
            <a:r>
              <a:rPr lang="en-GB" dirty="0" err="1"/>
              <a:t>m_a</a:t>
            </a:r>
            <a:r>
              <a:rPr lang="en-GB" dirty="0"/>
              <a:t>) since the </a:t>
            </a:r>
            <a:r>
              <a:rPr lang="el-GR" dirty="0" err="1"/>
              <a:t>Δν</a:t>
            </a:r>
            <a:r>
              <a:rPr lang="el-GR" dirty="0"/>
              <a:t> </a:t>
            </a:r>
            <a:r>
              <a:rPr lang="en-GB" dirty="0"/>
              <a:t>comes from the doppler broadening at the frequency of the axion mass. This then goes inversely into </a:t>
            </a:r>
            <a:r>
              <a:rPr lang="en-GB" dirty="0" err="1"/>
              <a:t>C_a</a:t>
            </a:r>
            <a:r>
              <a:rPr lang="el-GR" dirty="0"/>
              <a:t>γ^2 </a:t>
            </a:r>
            <a:r>
              <a:rPr lang="en-GB" dirty="0"/>
              <a:t>and in the end </a:t>
            </a:r>
            <a:r>
              <a:rPr lang="en-GB" dirty="0" err="1"/>
              <a:t>g_a</a:t>
            </a:r>
            <a:r>
              <a:rPr lang="el-GR" dirty="0"/>
              <a:t>γ ~ </a:t>
            </a:r>
            <a:r>
              <a:rPr lang="en-GB" dirty="0" err="1"/>
              <a:t>m_a</a:t>
            </a:r>
            <a:r>
              <a:rPr lang="en-GB" dirty="0"/>
              <a:t> </a:t>
            </a:r>
            <a:r>
              <a:rPr lang="en-GB" dirty="0" err="1"/>
              <a:t>C_a</a:t>
            </a:r>
            <a:r>
              <a:rPr lang="el-GR" dirty="0"/>
              <a:t>γ ~ </a:t>
            </a:r>
            <a:r>
              <a:rPr lang="en-GB" dirty="0" err="1"/>
              <a:t>m_a</a:t>
            </a:r>
            <a:r>
              <a:rPr lang="en-GB" dirty="0"/>
              <a:t> * </a:t>
            </a:r>
            <a:r>
              <a:rPr lang="en-GB" dirty="0" err="1"/>
              <a:t>m_a</a:t>
            </a:r>
            <a:r>
              <a:rPr lang="en-GB" dirty="0"/>
              <a:t>^(1/4).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BB606-C1DB-4940-9264-9CCBE1C85F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3556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Rexolite</a:t>
            </a:r>
            <a:r>
              <a:rPr lang="en-GB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 with a dielectric constant of </a:t>
            </a:r>
            <a:r>
              <a:rPr lang="en-GB" b="1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2.53</a:t>
            </a:r>
            <a:r>
              <a:rPr lang="en-GB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 and low loss.</a:t>
            </a:r>
            <a:endParaRPr lang="en-GB" dirty="0"/>
          </a:p>
          <a:p>
            <a:r>
              <a:rPr lang="en-GB" dirty="0">
                <a:effectLst/>
                <a:latin typeface="Arial" panose="020B0604020202020204" pitchFamily="34" charset="0"/>
              </a:rPr>
              <a:t>Maybe you can mention that it is 3d-printed and designed to mitigate reflection for our range of interest of ~18 to 20 GHz.</a:t>
            </a:r>
            <a:endParaRPr lang="en-GB" dirty="0"/>
          </a:p>
          <a:p>
            <a:r>
              <a:rPr lang="en-GB" dirty="0">
                <a:effectLst/>
                <a:latin typeface="Arial" panose="020B0604020202020204" pitchFamily="34" charset="0"/>
              </a:rPr>
              <a:t>I have included the 3d model and a photo of the periodic structure, should people be more interested</a:t>
            </a:r>
            <a:endParaRPr lang="en-GB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EBB606-C1DB-4940-9264-9CCBE1C85F2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843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BB606-C1DB-4940-9264-9CCBE1C85F2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554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708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‹#›</a:t>
            </a:fld>
            <a:r>
              <a:rPr lang="en-US" dirty="0"/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3147407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‹#›</a:t>
            </a:fld>
            <a:r>
              <a:rPr lang="en-US" dirty="0"/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41237920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‹#›</a:t>
            </a:fld>
            <a:r>
              <a:rPr lang="en-US" dirty="0"/>
              <a:t>/16</a:t>
            </a:r>
          </a:p>
        </p:txBody>
      </p:sp>
    </p:spTree>
    <p:extLst>
      <p:ext uri="{BB962C8B-B14F-4D97-AF65-F5344CB8AC3E}">
        <p14:creationId xmlns:p14="http://schemas.microsoft.com/office/powerpoint/2010/main" val="2675655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861954" y="1"/>
            <a:ext cx="6650182" cy="12114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460665"/>
            <a:ext cx="10515600" cy="47162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noProof="0"/>
              <a:t>Textmasterformat bearbeiten</a:t>
            </a:r>
          </a:p>
          <a:p>
            <a:pPr lvl="1"/>
            <a:r>
              <a:rPr lang="en-AU" noProof="0"/>
              <a:t>Zweite Ebene</a:t>
            </a:r>
          </a:p>
          <a:p>
            <a:pPr lvl="2"/>
            <a:r>
              <a:rPr lang="en-AU" noProof="0"/>
              <a:t>Dritte Ebene</a:t>
            </a:r>
          </a:p>
          <a:p>
            <a:pPr lvl="3"/>
            <a:r>
              <a:rPr lang="en-AU" noProof="0"/>
              <a:t>Vierte Ebene</a:t>
            </a:r>
          </a:p>
          <a:p>
            <a:pPr lvl="4"/>
            <a:r>
              <a:rPr lang="en-AU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460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7A7A79"/>
                </a:solidFill>
              </a:defRPr>
            </a:lvl1pPr>
          </a:lstStyle>
          <a:p>
            <a:r>
              <a:rPr lang="de-DE"/>
              <a:t>03-07.07.2023</a:t>
            </a:r>
            <a:endParaRPr lang="en-US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46042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7C7C7B"/>
                </a:solidFill>
              </a:defRPr>
            </a:lvl1pPr>
          </a:lstStyle>
          <a:p>
            <a:r>
              <a:rPr lang="en-US" dirty="0"/>
              <a:t>MADMAX - Towards a Dielectric Axion </a:t>
            </a:r>
            <a:r>
              <a:rPr lang="en-US" dirty="0" err="1"/>
              <a:t>Haloscope</a:t>
            </a:r>
            <a:endParaRPr lang="en-US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4604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7C7C7B"/>
                </a:solidFill>
              </a:defRPr>
            </a:lvl1pPr>
          </a:lstStyle>
          <a:p>
            <a:fld id="{592E99E4-FD95-4894-8850-7C29E5092C14}" type="slidenum">
              <a:rPr lang="en-US" smtClean="0"/>
              <a:pPr/>
              <a:t>‹#›</a:t>
            </a:fld>
            <a:r>
              <a:rPr lang="en-US" dirty="0"/>
              <a:t>/16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85264" y="191460"/>
            <a:ext cx="2334787" cy="7798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6592" y="273999"/>
            <a:ext cx="2107725" cy="683075"/>
          </a:xfrm>
          <a:prstGeom prst="rect">
            <a:avLst/>
          </a:prstGeom>
        </p:spPr>
      </p:pic>
      <p:sp>
        <p:nvSpPr>
          <p:cNvPr id="9" name="Rechteck 8"/>
          <p:cNvSpPr/>
          <p:nvPr userDrawn="1"/>
        </p:nvSpPr>
        <p:spPr>
          <a:xfrm>
            <a:off x="1" y="1097634"/>
            <a:ext cx="12191999" cy="107396"/>
          </a:xfrm>
          <a:prstGeom prst="rect">
            <a:avLst/>
          </a:prstGeom>
          <a:gradFill flip="none" rotWithShape="1">
            <a:gsLst>
              <a:gs pos="0">
                <a:srgbClr val="E2001A"/>
              </a:gs>
              <a:gs pos="50000">
                <a:srgbClr val="7F7F7E"/>
              </a:gs>
              <a:gs pos="100000">
                <a:srgbClr val="F6A33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hteck 9"/>
          <p:cNvSpPr/>
          <p:nvPr userDrawn="1"/>
        </p:nvSpPr>
        <p:spPr>
          <a:xfrm>
            <a:off x="0" y="6317523"/>
            <a:ext cx="12191999" cy="107396"/>
          </a:xfrm>
          <a:prstGeom prst="rect">
            <a:avLst/>
          </a:prstGeom>
          <a:gradFill flip="none" rotWithShape="1">
            <a:gsLst>
              <a:gs pos="0">
                <a:srgbClr val="E2001A"/>
              </a:gs>
              <a:gs pos="50000">
                <a:srgbClr val="7F7F7E"/>
              </a:gs>
              <a:gs pos="100000">
                <a:srgbClr val="F6A33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5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emf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hyperlink" Target="https://arxiv.org/abs/2305.12808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64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emf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3" Type="http://schemas.openxmlformats.org/officeDocument/2006/relationships/image" Target="../media/image70.emf"/><Relationship Id="rId7" Type="http://schemas.openxmlformats.org/officeDocument/2006/relationships/image" Target="../media/image2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0.png"/><Relationship Id="rId5" Type="http://schemas.openxmlformats.org/officeDocument/2006/relationships/image" Target="../media/image71.png"/><Relationship Id="rId10" Type="http://schemas.openxmlformats.org/officeDocument/2006/relationships/image" Target="../media/image71.emf"/><Relationship Id="rId4" Type="http://schemas.openxmlformats.org/officeDocument/2006/relationships/image" Target="../media/image310.png"/><Relationship Id="rId9" Type="http://schemas.openxmlformats.org/officeDocument/2006/relationships/image" Target="../media/image9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ti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3.png"/><Relationship Id="rId4" Type="http://schemas.openxmlformats.org/officeDocument/2006/relationships/image" Target="../media/image15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wmf"/><Relationship Id="rId3" Type="http://schemas.openxmlformats.org/officeDocument/2006/relationships/image" Target="../media/image78.jpeg"/><Relationship Id="rId7" Type="http://schemas.openxmlformats.org/officeDocument/2006/relationships/oleObject" Target="../embeddings/oleObject2.bin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79.jpeg"/><Relationship Id="rId9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emf"/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1.png"/><Relationship Id="rId4" Type="http://schemas.openxmlformats.org/officeDocument/2006/relationships/image" Target="../media/image89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2" Type="http://schemas.openxmlformats.org/officeDocument/2006/relationships/image" Target="../media/image9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3" Type="http://schemas.openxmlformats.org/officeDocument/2006/relationships/image" Target="../media/image24.emf"/><Relationship Id="rId7" Type="http://schemas.openxmlformats.org/officeDocument/2006/relationships/image" Target="../media/image28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emf"/><Relationship Id="rId9" Type="http://schemas.openxmlformats.org/officeDocument/2006/relationships/image" Target="../media/image3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1303637"/>
            <a:ext cx="10820400" cy="1746622"/>
          </a:xfrm>
        </p:spPr>
        <p:txBody>
          <a:bodyPr>
            <a:normAutofit/>
          </a:bodyPr>
          <a:lstStyle/>
          <a:p>
            <a:r>
              <a:rPr lang="en-US" sz="7200" b="1" dirty="0"/>
              <a:t>MADMAX</a:t>
            </a:r>
            <a:br>
              <a:rPr lang="en-US" dirty="0"/>
            </a:br>
            <a:r>
              <a:rPr lang="en-US" sz="4400" dirty="0"/>
              <a:t>Towards a Dielectric </a:t>
            </a:r>
            <a:r>
              <a:rPr lang="en-US" sz="4400" dirty="0" err="1"/>
              <a:t>Axion</a:t>
            </a:r>
            <a:r>
              <a:rPr lang="en-US" sz="4400" dirty="0"/>
              <a:t> </a:t>
            </a:r>
            <a:r>
              <a:rPr lang="en-US" sz="4400" dirty="0" err="1"/>
              <a:t>Haloscope</a:t>
            </a:r>
            <a:endParaRPr lang="en-US" sz="5300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056526"/>
            <a:ext cx="9144000" cy="2118352"/>
          </a:xfrm>
        </p:spPr>
        <p:txBody>
          <a:bodyPr>
            <a:normAutofit/>
          </a:bodyPr>
          <a:lstStyle/>
          <a:p>
            <a:r>
              <a:rPr lang="en-US" dirty="0"/>
              <a:t>Erika Garutti</a:t>
            </a:r>
            <a:br>
              <a:rPr lang="en-US" dirty="0"/>
            </a:br>
            <a:r>
              <a:rPr lang="en-US" dirty="0"/>
              <a:t>Universität Hamburg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 behalf of the MADMAX Collaboration</a:t>
            </a:r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95126C3F-6D73-207B-1B2A-84A6ED836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4473575" y="431134"/>
            <a:ext cx="3244850" cy="525395"/>
          </a:xfrm>
          <a:prstGeom prst="rect">
            <a:avLst/>
          </a:prstGeom>
        </p:spPr>
      </p:pic>
      <p:pic>
        <p:nvPicPr>
          <p:cNvPr id="5" name="Grafik 6">
            <a:extLst>
              <a:ext uri="{FF2B5EF4-FFF2-40B4-BE49-F238E27FC236}">
                <a16:creationId xmlns:a16="http://schemas.microsoft.com/office/drawing/2014/main" id="{5B295D87-7C03-E001-0FCF-904AD2367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567" y="4696539"/>
            <a:ext cx="1859242" cy="808771"/>
          </a:xfrm>
          <a:prstGeom prst="rect">
            <a:avLst/>
          </a:prstGeom>
        </p:spPr>
      </p:pic>
      <p:pic>
        <p:nvPicPr>
          <p:cNvPr id="6" name="Grafik 7">
            <a:extLst>
              <a:ext uri="{FF2B5EF4-FFF2-40B4-BE49-F238E27FC236}">
                <a16:creationId xmlns:a16="http://schemas.microsoft.com/office/drawing/2014/main" id="{71A9EEC0-4572-4857-6F87-834B815664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345" y="4966209"/>
            <a:ext cx="1630639" cy="418723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4141D295-62EE-8FE1-6012-210FC9A57A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0" y="5559907"/>
            <a:ext cx="2455993" cy="717849"/>
          </a:xfrm>
          <a:prstGeom prst="rect">
            <a:avLst/>
          </a:prstGeom>
        </p:spPr>
      </p:pic>
      <p:pic>
        <p:nvPicPr>
          <p:cNvPr id="8" name="Grafik 9">
            <a:extLst>
              <a:ext uri="{FF2B5EF4-FFF2-40B4-BE49-F238E27FC236}">
                <a16:creationId xmlns:a16="http://schemas.microsoft.com/office/drawing/2014/main" id="{4170CC9A-D29C-9E0D-BB6B-42DFECDACB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540" y="4675315"/>
            <a:ext cx="743147" cy="743147"/>
          </a:xfrm>
          <a:prstGeom prst="rect">
            <a:avLst/>
          </a:prstGeom>
        </p:spPr>
      </p:pic>
      <p:pic>
        <p:nvPicPr>
          <p:cNvPr id="9" name="Grafik 10">
            <a:extLst>
              <a:ext uri="{FF2B5EF4-FFF2-40B4-BE49-F238E27FC236}">
                <a16:creationId xmlns:a16="http://schemas.microsoft.com/office/drawing/2014/main" id="{8D7D9693-EE4A-0C72-A0C3-959E37CF85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316" y="5631780"/>
            <a:ext cx="1960010" cy="635203"/>
          </a:xfrm>
          <a:prstGeom prst="rect">
            <a:avLst/>
          </a:prstGeom>
        </p:spPr>
      </p:pic>
      <p:pic>
        <p:nvPicPr>
          <p:cNvPr id="10" name="Grafik 13">
            <a:extLst>
              <a:ext uri="{FF2B5EF4-FFF2-40B4-BE49-F238E27FC236}">
                <a16:creationId xmlns:a16="http://schemas.microsoft.com/office/drawing/2014/main" id="{1FDD8110-DE84-FAAC-0F57-FA407B5AD24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339" y="4746203"/>
            <a:ext cx="691206" cy="835384"/>
          </a:xfrm>
          <a:prstGeom prst="rect">
            <a:avLst/>
          </a:prstGeom>
        </p:spPr>
      </p:pic>
      <p:pic>
        <p:nvPicPr>
          <p:cNvPr id="11" name="Grafik 14">
            <a:extLst>
              <a:ext uri="{FF2B5EF4-FFF2-40B4-BE49-F238E27FC236}">
                <a16:creationId xmlns:a16="http://schemas.microsoft.com/office/drawing/2014/main" id="{C54B32D6-C3ED-FD5B-B6A6-2135D9A433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7022" y="4755644"/>
            <a:ext cx="3418660" cy="749666"/>
          </a:xfrm>
          <a:prstGeom prst="rect">
            <a:avLst/>
          </a:prstGeom>
        </p:spPr>
      </p:pic>
      <p:pic>
        <p:nvPicPr>
          <p:cNvPr id="12" name="Grafik 17">
            <a:extLst>
              <a:ext uri="{FF2B5EF4-FFF2-40B4-BE49-F238E27FC236}">
                <a16:creationId xmlns:a16="http://schemas.microsoft.com/office/drawing/2014/main" id="{68BB98C0-913C-82D0-8652-CE839E7716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7723" y="5640376"/>
            <a:ext cx="1234240" cy="637380"/>
          </a:xfrm>
          <a:prstGeom prst="rect">
            <a:avLst/>
          </a:prstGeom>
        </p:spPr>
      </p:pic>
      <p:pic>
        <p:nvPicPr>
          <p:cNvPr id="13" name="Grafik 19">
            <a:extLst>
              <a:ext uri="{FF2B5EF4-FFF2-40B4-BE49-F238E27FC236}">
                <a16:creationId xmlns:a16="http://schemas.microsoft.com/office/drawing/2014/main" id="{D87C29A3-8740-B873-8442-9F1BD150AAD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341" y="5658494"/>
            <a:ext cx="3438229" cy="58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192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8D3F-6A48-41DE-680A-C53A2B0D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OB200: Technical Feasibility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49D9FE1D-F6AA-06DB-F00F-F403F67E79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406" y="1320208"/>
            <a:ext cx="3074234" cy="2698706"/>
          </a:xfrm>
          <a:prstGeom prst="rect">
            <a:avLst/>
          </a:prstGeom>
        </p:spPr>
      </p:pic>
      <p:pic>
        <p:nvPicPr>
          <p:cNvPr id="7" name="Grafik 7">
            <a:extLst>
              <a:ext uri="{FF2B5EF4-FFF2-40B4-BE49-F238E27FC236}">
                <a16:creationId xmlns:a16="http://schemas.microsoft.com/office/drawing/2014/main" id="{13C49A22-584A-A8B9-1F2F-CD287C42D1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0837" y="1320208"/>
            <a:ext cx="3813191" cy="2698706"/>
          </a:xfrm>
          <a:prstGeom prst="rect">
            <a:avLst/>
          </a:prstGeom>
        </p:spPr>
      </p:pic>
      <p:sp>
        <p:nvSpPr>
          <p:cNvPr id="8" name="Textfeld 8">
            <a:extLst>
              <a:ext uri="{FF2B5EF4-FFF2-40B4-BE49-F238E27FC236}">
                <a16:creationId xmlns:a16="http://schemas.microsoft.com/office/drawing/2014/main" id="{D6597259-8D3D-5DDC-FF1C-AC75808919C3}"/>
              </a:ext>
            </a:extLst>
          </p:cNvPr>
          <p:cNvSpPr txBox="1"/>
          <p:nvPr/>
        </p:nvSpPr>
        <p:spPr>
          <a:xfrm>
            <a:off x="4983625" y="3966678"/>
            <a:ext cx="1730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Piezo controllers</a:t>
            </a:r>
          </a:p>
        </p:txBody>
      </p:sp>
      <p:sp>
        <p:nvSpPr>
          <p:cNvPr id="9" name="Textfeld 9">
            <a:extLst>
              <a:ext uri="{FF2B5EF4-FFF2-40B4-BE49-F238E27FC236}">
                <a16:creationId xmlns:a16="http://schemas.microsoft.com/office/drawing/2014/main" id="{FE1CF0D8-0935-8D42-39AC-493476EBCE1F}"/>
              </a:ext>
            </a:extLst>
          </p:cNvPr>
          <p:cNvSpPr txBox="1"/>
          <p:nvPr/>
        </p:nvSpPr>
        <p:spPr>
          <a:xfrm>
            <a:off x="141406" y="1320208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>
                <a:solidFill>
                  <a:srgbClr val="FFFF00"/>
                </a:solidFill>
              </a:rPr>
              <a:t>OB200</a:t>
            </a:r>
          </a:p>
        </p:txBody>
      </p:sp>
      <p:cxnSp>
        <p:nvCxnSpPr>
          <p:cNvPr id="10" name="Gerade Verbindung mit Pfeil 10">
            <a:extLst>
              <a:ext uri="{FF2B5EF4-FFF2-40B4-BE49-F238E27FC236}">
                <a16:creationId xmlns:a16="http://schemas.microsoft.com/office/drawing/2014/main" id="{60C1CE5C-9B0C-CFDE-D36D-3E893C72A3BA}"/>
              </a:ext>
            </a:extLst>
          </p:cNvPr>
          <p:cNvCxnSpPr>
            <a:cxnSpLocks/>
          </p:cNvCxnSpPr>
          <p:nvPr/>
        </p:nvCxnSpPr>
        <p:spPr>
          <a:xfrm flipV="1">
            <a:off x="3477976" y="2834180"/>
            <a:ext cx="172004" cy="1187187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1">
            <a:extLst>
              <a:ext uri="{FF2B5EF4-FFF2-40B4-BE49-F238E27FC236}">
                <a16:creationId xmlns:a16="http://schemas.microsoft.com/office/drawing/2014/main" id="{C3F99716-AC2D-B576-B024-C187522C7311}"/>
              </a:ext>
            </a:extLst>
          </p:cNvPr>
          <p:cNvCxnSpPr>
            <a:cxnSpLocks/>
          </p:cNvCxnSpPr>
          <p:nvPr/>
        </p:nvCxnSpPr>
        <p:spPr>
          <a:xfrm flipV="1">
            <a:off x="5571895" y="2286000"/>
            <a:ext cx="440285" cy="1734141"/>
          </a:xfrm>
          <a:prstGeom prst="straightConnector1">
            <a:avLst/>
          </a:prstGeom>
          <a:ln w="285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3">
            <a:extLst>
              <a:ext uri="{FF2B5EF4-FFF2-40B4-BE49-F238E27FC236}">
                <a16:creationId xmlns:a16="http://schemas.microsoft.com/office/drawing/2014/main" id="{0A1087E4-97EA-3D2A-C830-A76FE4A7A3B4}"/>
              </a:ext>
            </a:extLst>
          </p:cNvPr>
          <p:cNvSpPr txBox="1"/>
          <p:nvPr/>
        </p:nvSpPr>
        <p:spPr>
          <a:xfrm>
            <a:off x="2641910" y="3966678"/>
            <a:ext cx="21774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/>
              <a:t>Laser interferometer </a:t>
            </a:r>
            <a:endParaRPr lang="en-GB" dirty="0"/>
          </a:p>
        </p:txBody>
      </p:sp>
      <p:pic>
        <p:nvPicPr>
          <p:cNvPr id="13" name="Grafik 19">
            <a:extLst>
              <a:ext uri="{FF2B5EF4-FFF2-40B4-BE49-F238E27FC236}">
                <a16:creationId xmlns:a16="http://schemas.microsoft.com/office/drawing/2014/main" id="{E4874675-6254-EB2E-D9EB-5C707E164E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0360" y="5351991"/>
            <a:ext cx="2968230" cy="849244"/>
          </a:xfrm>
          <a:prstGeom prst="rect">
            <a:avLst/>
          </a:prstGeom>
        </p:spPr>
      </p:pic>
      <p:pic>
        <p:nvPicPr>
          <p:cNvPr id="14" name="Grafik 21">
            <a:extLst>
              <a:ext uri="{FF2B5EF4-FFF2-40B4-BE49-F238E27FC236}">
                <a16:creationId xmlns:a16="http://schemas.microsoft.com/office/drawing/2014/main" id="{AAAB7CF4-F499-C571-44C3-69DF5E71240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9077" y="3739975"/>
            <a:ext cx="2329268" cy="2461260"/>
          </a:xfrm>
          <a:prstGeom prst="rect">
            <a:avLst/>
          </a:prstGeom>
        </p:spPr>
      </p:pic>
      <p:sp>
        <p:nvSpPr>
          <p:cNvPr id="15" name="Textfeld 22">
            <a:extLst>
              <a:ext uri="{FF2B5EF4-FFF2-40B4-BE49-F238E27FC236}">
                <a16:creationId xmlns:a16="http://schemas.microsoft.com/office/drawing/2014/main" id="{6D8E7446-FC35-A830-7F42-0F455137DE1F}"/>
              </a:ext>
            </a:extLst>
          </p:cNvPr>
          <p:cNvSpPr txBox="1"/>
          <p:nvPr/>
        </p:nvSpPr>
        <p:spPr>
          <a:xfrm>
            <a:off x="7119581" y="5022116"/>
            <a:ext cx="18693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Single motor test rig</a:t>
            </a:r>
          </a:p>
        </p:txBody>
      </p:sp>
      <p:cxnSp>
        <p:nvCxnSpPr>
          <p:cNvPr id="16" name="Gerade Verbindung mit Pfeil 24">
            <a:extLst>
              <a:ext uri="{FF2B5EF4-FFF2-40B4-BE49-F238E27FC236}">
                <a16:creationId xmlns:a16="http://schemas.microsoft.com/office/drawing/2014/main" id="{AB8D64C1-D567-1A6D-E35D-721B5F3BF985}"/>
              </a:ext>
            </a:extLst>
          </p:cNvPr>
          <p:cNvCxnSpPr/>
          <p:nvPr/>
        </p:nvCxnSpPr>
        <p:spPr>
          <a:xfrm flipV="1">
            <a:off x="8983980" y="4151344"/>
            <a:ext cx="1470660" cy="157127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25">
            <a:extLst>
              <a:ext uri="{FF2B5EF4-FFF2-40B4-BE49-F238E27FC236}">
                <a16:creationId xmlns:a16="http://schemas.microsoft.com/office/drawing/2014/main" id="{BC80CFDF-B873-70F2-AAB6-AEB3FCF0A443}"/>
              </a:ext>
            </a:extLst>
          </p:cNvPr>
          <p:cNvSpPr txBox="1"/>
          <p:nvPr/>
        </p:nvSpPr>
        <p:spPr>
          <a:xfrm>
            <a:off x="9801309" y="3401421"/>
            <a:ext cx="2287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ALPS II magnet test stand</a:t>
            </a:r>
          </a:p>
        </p:txBody>
      </p:sp>
      <p:pic>
        <p:nvPicPr>
          <p:cNvPr id="18" name="Grafik 27">
            <a:extLst>
              <a:ext uri="{FF2B5EF4-FFF2-40B4-BE49-F238E27FC236}">
                <a16:creationId xmlns:a16="http://schemas.microsoft.com/office/drawing/2014/main" id="{CC0D6260-F804-C5C8-4D2B-64926A2A99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3779" y="3098173"/>
            <a:ext cx="2944811" cy="1940652"/>
          </a:xfrm>
          <a:prstGeom prst="rect">
            <a:avLst/>
          </a:prstGeom>
        </p:spPr>
      </p:pic>
      <p:sp>
        <p:nvSpPr>
          <p:cNvPr id="19" name="Textfeld 29">
            <a:extLst>
              <a:ext uri="{FF2B5EF4-FFF2-40B4-BE49-F238E27FC236}">
                <a16:creationId xmlns:a16="http://schemas.microsoft.com/office/drawing/2014/main" id="{729D1A9F-4F14-05D1-3EE3-BCBB9694B3B5}"/>
              </a:ext>
            </a:extLst>
          </p:cNvPr>
          <p:cNvSpPr txBox="1"/>
          <p:nvPr/>
        </p:nvSpPr>
        <p:spPr>
          <a:xfrm>
            <a:off x="7130367" y="4518932"/>
            <a:ext cx="24147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Motor velocity with/without B Field</a:t>
            </a:r>
          </a:p>
        </p:txBody>
      </p:sp>
      <p:sp>
        <p:nvSpPr>
          <p:cNvPr id="20" name="Textfeld 30">
            <a:extLst>
              <a:ext uri="{FF2B5EF4-FFF2-40B4-BE49-F238E27FC236}">
                <a16:creationId xmlns:a16="http://schemas.microsoft.com/office/drawing/2014/main" id="{671DF177-3F70-52B7-1760-4B4704304793}"/>
              </a:ext>
            </a:extLst>
          </p:cNvPr>
          <p:cNvSpPr txBox="1"/>
          <p:nvPr/>
        </p:nvSpPr>
        <p:spPr>
          <a:xfrm>
            <a:off x="7279225" y="1667892"/>
            <a:ext cx="46558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Successful piezo motor tests </a:t>
            </a:r>
            <a:br>
              <a:rPr lang="en-GB" sz="2000" dirty="0"/>
            </a:br>
            <a:r>
              <a:rPr lang="en-GB" sz="2000" dirty="0"/>
              <a:t>in cryogenics &amp; inside ALPS II magnet</a:t>
            </a:r>
            <a:br>
              <a:rPr lang="en-GB" dirty="0"/>
            </a:br>
            <a:r>
              <a:rPr lang="en-GB" sz="20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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Motor works in 5.3 T field and at 5 K</a:t>
            </a:r>
            <a:endParaRPr lang="en-GB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1" name="Grafik 32">
            <a:extLst>
              <a:ext uri="{FF2B5EF4-FFF2-40B4-BE49-F238E27FC236}">
                <a16:creationId xmlns:a16="http://schemas.microsoft.com/office/drawing/2014/main" id="{CE685570-D0FB-CE7E-8C53-C512BD784C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3711" y="1245517"/>
            <a:ext cx="1206819" cy="749538"/>
          </a:xfrm>
          <a:prstGeom prst="rect">
            <a:avLst/>
          </a:prstGeom>
        </p:spPr>
      </p:pic>
      <p:sp>
        <p:nvSpPr>
          <p:cNvPr id="22" name="Textfeld 33">
            <a:extLst>
              <a:ext uri="{FF2B5EF4-FFF2-40B4-BE49-F238E27FC236}">
                <a16:creationId xmlns:a16="http://schemas.microsoft.com/office/drawing/2014/main" id="{40DBAB2E-93DB-1ED1-7BD7-F94F28F983DF}"/>
              </a:ext>
            </a:extLst>
          </p:cNvPr>
          <p:cNvSpPr txBox="1"/>
          <p:nvPr/>
        </p:nvSpPr>
        <p:spPr>
          <a:xfrm>
            <a:off x="103655" y="4250977"/>
            <a:ext cx="72466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Mechanical demonstrator with: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One 200 mm sapphire disk in titanium ring + mirror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Three JPE piezo motors on self-built carriages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Piezo controller system for driving a disk with three motors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                   interferometer for displacement measurement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b="1" dirty="0"/>
          </a:p>
        </p:txBody>
      </p:sp>
      <p:pic>
        <p:nvPicPr>
          <p:cNvPr id="23" name="Grafik 35">
            <a:extLst>
              <a:ext uri="{FF2B5EF4-FFF2-40B4-BE49-F238E27FC236}">
                <a16:creationId xmlns:a16="http://schemas.microsoft.com/office/drawing/2014/main" id="{70D793D1-997F-EE7F-6A4D-22B3212CD8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720" y="5531940"/>
            <a:ext cx="1202562" cy="45983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A70AABF4-560C-481E-DC6A-4F875C6C674B}"/>
              </a:ext>
            </a:extLst>
          </p:cNvPr>
          <p:cNvSpPr txBox="1"/>
          <p:nvPr/>
        </p:nvSpPr>
        <p:spPr>
          <a:xfrm>
            <a:off x="10334988" y="2700977"/>
            <a:ext cx="18710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9"/>
              </a:rPr>
              <a:t>arxiv:2305.12808</a:t>
            </a:r>
            <a:endParaRPr lang="en-US" dirty="0"/>
          </a:p>
        </p:txBody>
      </p:sp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6AB510B5-2263-4451-4E4F-78CC5FBE0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27" name="Footer Placeholder 26">
            <a:extLst>
              <a:ext uri="{FF2B5EF4-FFF2-40B4-BE49-F238E27FC236}">
                <a16:creationId xmlns:a16="http://schemas.microsoft.com/office/drawing/2014/main" id="{A06E954C-50FE-55AB-21D5-E6F120FE0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E999D2-FAC1-C237-F050-EE9D517D08CE}"/>
              </a:ext>
            </a:extLst>
          </p:cNvPr>
          <p:cNvSpPr txBox="1"/>
          <p:nvPr/>
        </p:nvSpPr>
        <p:spPr>
          <a:xfrm>
            <a:off x="103655" y="5958664"/>
            <a:ext cx="61010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 Successfully tested at 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CERN </a:t>
            </a: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cryolab</a:t>
            </a: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 and at MORPURGO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DA552AAB-3AFA-B245-1D69-DA13CF369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10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886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3" name="Gruppieren 2"/>
          <p:cNvGrpSpPr/>
          <p:nvPr/>
        </p:nvGrpSpPr>
        <p:grpSpPr bwMode="auto">
          <a:xfrm>
            <a:off x="72000" y="1753686"/>
            <a:ext cx="5770080" cy="4141674"/>
            <a:chOff x="72000" y="1753686"/>
            <a:chExt cx="5770080" cy="4141674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 cstate="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 bwMode="auto">
            <a:xfrm>
              <a:off x="333000" y="1812240"/>
              <a:ext cx="5430600" cy="4081320"/>
            </a:xfrm>
            <a:prstGeom prst="rect">
              <a:avLst/>
            </a:prstGeom>
            <a:noFill/>
            <a:ln w="57240" cap="flat">
              <a:solidFill>
                <a:srgbClr val="BF0041"/>
              </a:solidFill>
              <a:prstDash val="solid"/>
              <a:miter/>
            </a:ln>
          </p:spPr>
        </p:pic>
        <p:sp>
          <p:nvSpPr>
            <p:cNvPr id="5" name="Gerader Verbinder 4"/>
            <p:cNvSpPr/>
            <p:nvPr/>
          </p:nvSpPr>
          <p:spPr bwMode="auto">
            <a:xfrm flipH="1" flipV="1">
              <a:off x="1573200" y="2840400"/>
              <a:ext cx="1625040" cy="2142360"/>
            </a:xfrm>
            <a:prstGeom prst="line">
              <a:avLst/>
            </a:prstGeom>
            <a:noFill/>
            <a:ln w="29160" cap="flat">
              <a:solidFill>
                <a:srgbClr val="2A6099"/>
              </a:solidFill>
              <a:prstDash val="solid"/>
              <a:miter/>
              <a:tailEnd type="arrow"/>
            </a:ln>
          </p:spPr>
          <p:txBody>
            <a:bodyPr wrap="square" lIns="104760" tIns="59760" rIns="104760" bIns="59760" anchor="ctr" anchorCtr="0" compatLnSpc="0"/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sp>
          <p:nvSpPr>
            <p:cNvPr id="6" name="Gerader Verbinder 5"/>
            <p:cNvSpPr/>
            <p:nvPr/>
          </p:nvSpPr>
          <p:spPr bwMode="auto">
            <a:xfrm>
              <a:off x="1573200" y="2797560"/>
              <a:ext cx="2822040" cy="0"/>
            </a:xfrm>
            <a:prstGeom prst="line">
              <a:avLst/>
            </a:prstGeom>
            <a:noFill/>
            <a:ln w="29160" cap="flat">
              <a:solidFill>
                <a:srgbClr val="2A6099"/>
              </a:solidFill>
              <a:prstDash val="solid"/>
              <a:miter/>
              <a:tailEnd type="arrow"/>
            </a:ln>
          </p:spPr>
          <p:txBody>
            <a:bodyPr wrap="square" lIns="104760" tIns="59760" rIns="104760" bIns="59760" anchor="ctr" anchorCtr="0" compatLnSpc="0"/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sp>
          <p:nvSpPr>
            <p:cNvPr id="7" name="Gerader Verbinder 6"/>
            <p:cNvSpPr/>
            <p:nvPr/>
          </p:nvSpPr>
          <p:spPr bwMode="auto">
            <a:xfrm flipH="1">
              <a:off x="1573200" y="2711880"/>
              <a:ext cx="2822040" cy="0"/>
            </a:xfrm>
            <a:prstGeom prst="line">
              <a:avLst/>
            </a:prstGeom>
            <a:noFill/>
            <a:ln w="29160" cap="flat">
              <a:solidFill>
                <a:srgbClr val="BF0041"/>
              </a:solidFill>
              <a:prstDash val="solid"/>
              <a:miter/>
              <a:tailEnd type="arrow"/>
            </a:ln>
          </p:spPr>
          <p:txBody>
            <a:bodyPr wrap="square" lIns="104760" tIns="59760" rIns="104760" bIns="59760" anchor="ctr" anchorCtr="0" compatLnSpc="0"/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sp>
          <p:nvSpPr>
            <p:cNvPr id="8" name="Gerader Verbinder 7"/>
            <p:cNvSpPr/>
            <p:nvPr/>
          </p:nvSpPr>
          <p:spPr bwMode="auto">
            <a:xfrm>
              <a:off x="1668239" y="2847600"/>
              <a:ext cx="1625040" cy="2142360"/>
            </a:xfrm>
            <a:prstGeom prst="line">
              <a:avLst/>
            </a:prstGeom>
            <a:noFill/>
            <a:ln w="29160" cap="flat">
              <a:solidFill>
                <a:srgbClr val="BF0041"/>
              </a:solidFill>
              <a:prstDash val="solid"/>
              <a:miter/>
              <a:tailEnd type="arrow"/>
            </a:ln>
          </p:spPr>
          <p:txBody>
            <a:bodyPr wrap="square" lIns="104760" tIns="59760" rIns="104760" bIns="59760" anchor="ctr" anchorCtr="0" compatLnSpc="0"/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sp>
          <p:nvSpPr>
            <p:cNvPr id="9" name="Textfeld 8"/>
            <p:cNvSpPr txBox="1"/>
            <p:nvPr/>
          </p:nvSpPr>
          <p:spPr bwMode="auto">
            <a:xfrm rot="1563000">
              <a:off x="460714" y="2374510"/>
              <a:ext cx="1126080" cy="60228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Focusing Mirror</a:t>
              </a:r>
              <a:endParaRPr/>
            </a:p>
          </p:txBody>
        </p:sp>
        <p:sp>
          <p:nvSpPr>
            <p:cNvPr id="10" name="Textfeld 9"/>
            <p:cNvSpPr txBox="1"/>
            <p:nvPr/>
          </p:nvSpPr>
          <p:spPr bwMode="auto">
            <a:xfrm>
              <a:off x="1073880" y="3911760"/>
              <a:ext cx="1086120" cy="3463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Antenna</a:t>
              </a:r>
              <a:endParaRPr/>
            </a:p>
          </p:txBody>
        </p:sp>
        <p:sp>
          <p:nvSpPr>
            <p:cNvPr id="11" name="Textfeld 10"/>
            <p:cNvSpPr txBox="1"/>
            <p:nvPr/>
          </p:nvSpPr>
          <p:spPr bwMode="auto">
            <a:xfrm>
              <a:off x="2746947" y="1753686"/>
              <a:ext cx="2085120" cy="591657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600" b="0" i="0" u="none" strike="noStrike" cap="none" dirty="0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Booster</a:t>
              </a:r>
              <a:endParaRPr sz="1600" dirty="0"/>
            </a:p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600" b="0" i="0" u="none" strike="noStrike" cap="none" dirty="0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(1 Disk and Mirror)</a:t>
              </a:r>
              <a:endParaRPr sz="1600" dirty="0"/>
            </a:p>
          </p:txBody>
        </p:sp>
        <p:sp>
          <p:nvSpPr>
            <p:cNvPr id="12" name="Textfeld 11"/>
            <p:cNvSpPr txBox="1"/>
            <p:nvPr/>
          </p:nvSpPr>
          <p:spPr bwMode="auto">
            <a:xfrm>
              <a:off x="881280" y="5293080"/>
              <a:ext cx="702720" cy="60228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 dirty="0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VNA</a:t>
              </a:r>
              <a:endParaRPr dirty="0"/>
            </a:p>
          </p:txBody>
        </p:sp>
        <p:sp>
          <p:nvSpPr>
            <p:cNvPr id="13" name="Gerader Verbinder 12"/>
            <p:cNvSpPr/>
            <p:nvPr/>
          </p:nvSpPr>
          <p:spPr bwMode="auto">
            <a:xfrm flipH="1">
              <a:off x="72000" y="5467320"/>
              <a:ext cx="859680" cy="0"/>
            </a:xfrm>
            <a:prstGeom prst="line">
              <a:avLst/>
            </a:prstGeom>
            <a:noFill/>
            <a:ln w="29160" cap="flat">
              <a:solidFill>
                <a:srgbClr val="BF0041"/>
              </a:solidFill>
              <a:prstDash val="solid"/>
              <a:miter/>
              <a:tailEnd type="arrow"/>
            </a:ln>
          </p:spPr>
          <p:txBody>
            <a:bodyPr wrap="square" lIns="104760" tIns="59760" rIns="104760" bIns="59760" anchor="ctr" anchorCtr="0" compatLnSpc="0"/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grpSp>
          <p:nvGrpSpPr>
            <p:cNvPr id="14" name="Gruppieren 13"/>
            <p:cNvGrpSpPr/>
            <p:nvPr/>
          </p:nvGrpSpPr>
          <p:grpSpPr bwMode="auto">
            <a:xfrm>
              <a:off x="3456000" y="4114800"/>
              <a:ext cx="2199959" cy="600840"/>
              <a:chOff x="3456000" y="4114800"/>
              <a:chExt cx="2199959" cy="600840"/>
            </a:xfrm>
          </p:grpSpPr>
          <p:sp>
            <p:nvSpPr>
              <p:cNvPr id="15" name="Freihandform: Form 14"/>
              <p:cNvSpPr/>
              <p:nvPr/>
            </p:nvSpPr>
            <p:spPr bwMode="auto">
              <a:xfrm>
                <a:off x="3456000" y="4300920"/>
                <a:ext cx="154080" cy="181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29" h="505" extrusionOk="0">
                    <a:moveTo>
                      <a:pt x="429" y="130"/>
                    </a:moveTo>
                    <a:lnTo>
                      <a:pt x="418" y="130"/>
                    </a:lnTo>
                    <a:cubicBezTo>
                      <a:pt x="406" y="94"/>
                      <a:pt x="390" y="68"/>
                      <a:pt x="370" y="51"/>
                    </a:cubicBezTo>
                    <a:cubicBezTo>
                      <a:pt x="351" y="35"/>
                      <a:pt x="326" y="26"/>
                      <a:pt x="296" y="26"/>
                    </a:cubicBezTo>
                    <a:lnTo>
                      <a:pt x="216" y="26"/>
                    </a:lnTo>
                    <a:cubicBezTo>
                      <a:pt x="193" y="26"/>
                      <a:pt x="178" y="29"/>
                      <a:pt x="171" y="35"/>
                    </a:cubicBezTo>
                    <a:cubicBezTo>
                      <a:pt x="164" y="41"/>
                      <a:pt x="160" y="56"/>
                      <a:pt x="160" y="80"/>
                    </a:cubicBezTo>
                    <a:lnTo>
                      <a:pt x="160" y="422"/>
                    </a:lnTo>
                    <a:cubicBezTo>
                      <a:pt x="160" y="449"/>
                      <a:pt x="166" y="468"/>
                      <a:pt x="178" y="478"/>
                    </a:cubicBezTo>
                    <a:cubicBezTo>
                      <a:pt x="189" y="488"/>
                      <a:pt x="210" y="493"/>
                      <a:pt x="241" y="493"/>
                    </a:cubicBezTo>
                    <a:lnTo>
                      <a:pt x="241" y="505"/>
                    </a:lnTo>
                    <a:lnTo>
                      <a:pt x="0" y="505"/>
                    </a:lnTo>
                    <a:lnTo>
                      <a:pt x="0" y="493"/>
                    </a:lnTo>
                    <a:cubicBezTo>
                      <a:pt x="31" y="492"/>
                      <a:pt x="51" y="487"/>
                      <a:pt x="62" y="479"/>
                    </a:cubicBezTo>
                    <a:cubicBezTo>
                      <a:pt x="72" y="471"/>
                      <a:pt x="78" y="452"/>
                      <a:pt x="78" y="421"/>
                    </a:cubicBezTo>
                    <a:lnTo>
                      <a:pt x="78" y="91"/>
                    </a:lnTo>
                    <a:cubicBezTo>
                      <a:pt x="78" y="60"/>
                      <a:pt x="72" y="39"/>
                      <a:pt x="62" y="28"/>
                    </a:cubicBezTo>
                    <a:cubicBezTo>
                      <a:pt x="51" y="17"/>
                      <a:pt x="31" y="12"/>
                      <a:pt x="2" y="12"/>
                    </a:cubicBezTo>
                    <a:lnTo>
                      <a:pt x="0" y="12"/>
                    </a:lnTo>
                    <a:lnTo>
                      <a:pt x="0" y="0"/>
                    </a:lnTo>
                    <a:lnTo>
                      <a:pt x="413" y="0"/>
                    </a:ln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16" name="Freihandform: Form 15"/>
              <p:cNvSpPr/>
              <p:nvPr/>
            </p:nvSpPr>
            <p:spPr bwMode="auto">
              <a:xfrm>
                <a:off x="3668400" y="4358520"/>
                <a:ext cx="158040" cy="842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40" h="235" extrusionOk="0">
                    <a:moveTo>
                      <a:pt x="0" y="235"/>
                    </a:moveTo>
                    <a:lnTo>
                      <a:pt x="0" y="188"/>
                    </a:lnTo>
                    <a:lnTo>
                      <a:pt x="440" y="188"/>
                    </a:lnTo>
                    <a:lnTo>
                      <a:pt x="440" y="235"/>
                    </a:lnTo>
                    <a:close/>
                    <a:moveTo>
                      <a:pt x="0" y="48"/>
                    </a:moveTo>
                    <a:lnTo>
                      <a:pt x="0" y="0"/>
                    </a:lnTo>
                    <a:lnTo>
                      <a:pt x="440" y="0"/>
                    </a:lnTo>
                    <a:lnTo>
                      <a:pt x="440" y="48"/>
                    </a:ln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17" name="Freihandform: Form 16"/>
              <p:cNvSpPr/>
              <p:nvPr/>
            </p:nvSpPr>
            <p:spPr bwMode="auto">
              <a:xfrm>
                <a:off x="3961800" y="4179240"/>
                <a:ext cx="9612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68" h="362" extrusionOk="0">
                    <a:moveTo>
                      <a:pt x="238" y="0"/>
                    </a:moveTo>
                    <a:cubicBezTo>
                      <a:pt x="251" y="0"/>
                      <a:pt x="260" y="1"/>
                      <a:pt x="268" y="3"/>
                    </a:cubicBezTo>
                    <a:lnTo>
                      <a:pt x="251" y="95"/>
                    </a:lnTo>
                    <a:lnTo>
                      <a:pt x="235" y="95"/>
                    </a:lnTo>
                    <a:lnTo>
                      <a:pt x="221" y="48"/>
                    </a:lnTo>
                    <a:cubicBezTo>
                      <a:pt x="201" y="48"/>
                      <a:pt x="181" y="55"/>
                      <a:pt x="160" y="71"/>
                    </a:cubicBezTo>
                    <a:cubicBezTo>
                      <a:pt x="138" y="86"/>
                      <a:pt x="119" y="106"/>
                      <a:pt x="101" y="131"/>
                    </a:cubicBezTo>
                    <a:lnTo>
                      <a:pt x="62" y="362"/>
                    </a:lnTo>
                    <a:lnTo>
                      <a:pt x="0" y="362"/>
                    </a:lnTo>
                    <a:lnTo>
                      <a:pt x="57" y="36"/>
                    </a:lnTo>
                    <a:lnTo>
                      <a:pt x="13" y="26"/>
                    </a:lnTo>
                    <a:lnTo>
                      <a:pt x="16" y="9"/>
                    </a:lnTo>
                    <a:lnTo>
                      <a:pt x="119" y="9"/>
                    </a:lnTo>
                    <a:lnTo>
                      <a:pt x="107" y="89"/>
                    </a:lnTo>
                    <a:cubicBezTo>
                      <a:pt x="126" y="61"/>
                      <a:pt x="147" y="39"/>
                      <a:pt x="170" y="23"/>
                    </a:cubicBezTo>
                    <a:cubicBezTo>
                      <a:pt x="193" y="8"/>
                      <a:pt x="215" y="0"/>
                      <a:pt x="238" y="0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18" name="Freihandform: Form 17"/>
              <p:cNvSpPr/>
              <p:nvPr/>
            </p:nvSpPr>
            <p:spPr bwMode="auto">
              <a:xfrm>
                <a:off x="4055400" y="4178879"/>
                <a:ext cx="106560" cy="132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7" h="370" extrusionOk="0">
                    <a:moveTo>
                      <a:pt x="297" y="77"/>
                    </a:moveTo>
                    <a:cubicBezTo>
                      <a:pt x="297" y="111"/>
                      <a:pt x="276" y="140"/>
                      <a:pt x="235" y="164"/>
                    </a:cubicBezTo>
                    <a:cubicBezTo>
                      <a:pt x="193" y="188"/>
                      <a:pt x="137" y="203"/>
                      <a:pt x="67" y="207"/>
                    </a:cubicBezTo>
                    <a:lnTo>
                      <a:pt x="66" y="235"/>
                    </a:lnTo>
                    <a:cubicBezTo>
                      <a:pt x="66" y="267"/>
                      <a:pt x="72" y="290"/>
                      <a:pt x="86" y="307"/>
                    </a:cubicBezTo>
                    <a:cubicBezTo>
                      <a:pt x="99" y="323"/>
                      <a:pt x="119" y="331"/>
                      <a:pt x="145" y="331"/>
                    </a:cubicBezTo>
                    <a:cubicBezTo>
                      <a:pt x="167" y="331"/>
                      <a:pt x="187" y="327"/>
                      <a:pt x="206" y="319"/>
                    </a:cubicBezTo>
                    <a:cubicBezTo>
                      <a:pt x="225" y="312"/>
                      <a:pt x="243" y="303"/>
                      <a:pt x="259" y="293"/>
                    </a:cubicBezTo>
                    <a:lnTo>
                      <a:pt x="270" y="309"/>
                    </a:lnTo>
                    <a:cubicBezTo>
                      <a:pt x="247" y="329"/>
                      <a:pt x="223" y="344"/>
                      <a:pt x="197" y="354"/>
                    </a:cubicBezTo>
                    <a:cubicBezTo>
                      <a:pt x="172" y="365"/>
                      <a:pt x="148" y="370"/>
                      <a:pt x="125" y="370"/>
                    </a:cubicBezTo>
                    <a:cubicBezTo>
                      <a:pt x="85" y="370"/>
                      <a:pt x="54" y="359"/>
                      <a:pt x="33" y="336"/>
                    </a:cubicBezTo>
                    <a:cubicBezTo>
                      <a:pt x="11" y="313"/>
                      <a:pt x="0" y="281"/>
                      <a:pt x="0" y="238"/>
                    </a:cubicBezTo>
                    <a:cubicBezTo>
                      <a:pt x="0" y="197"/>
                      <a:pt x="9" y="158"/>
                      <a:pt x="26" y="121"/>
                    </a:cubicBezTo>
                    <a:cubicBezTo>
                      <a:pt x="44" y="85"/>
                      <a:pt x="68" y="56"/>
                      <a:pt x="99" y="34"/>
                    </a:cubicBezTo>
                    <a:cubicBezTo>
                      <a:pt x="130" y="11"/>
                      <a:pt x="162" y="0"/>
                      <a:pt x="196" y="0"/>
                    </a:cubicBezTo>
                    <a:cubicBezTo>
                      <a:pt x="227" y="0"/>
                      <a:pt x="251" y="7"/>
                      <a:pt x="270" y="21"/>
                    </a:cubicBezTo>
                    <a:cubicBezTo>
                      <a:pt x="288" y="35"/>
                      <a:pt x="297" y="54"/>
                      <a:pt x="297" y="77"/>
                    </a:cubicBezTo>
                    <a:close/>
                    <a:moveTo>
                      <a:pt x="70" y="183"/>
                    </a:moveTo>
                    <a:cubicBezTo>
                      <a:pt x="119" y="180"/>
                      <a:pt x="159" y="168"/>
                      <a:pt x="188" y="149"/>
                    </a:cubicBezTo>
                    <a:cubicBezTo>
                      <a:pt x="218" y="129"/>
                      <a:pt x="232" y="105"/>
                      <a:pt x="232" y="77"/>
                    </a:cubicBezTo>
                    <a:cubicBezTo>
                      <a:pt x="232" y="63"/>
                      <a:pt x="228" y="51"/>
                      <a:pt x="221" y="42"/>
                    </a:cubicBezTo>
                    <a:cubicBezTo>
                      <a:pt x="213" y="33"/>
                      <a:pt x="202" y="29"/>
                      <a:pt x="188" y="29"/>
                    </a:cubicBezTo>
                    <a:cubicBezTo>
                      <a:pt x="171" y="29"/>
                      <a:pt x="154" y="36"/>
                      <a:pt x="137" y="50"/>
                    </a:cubicBezTo>
                    <a:cubicBezTo>
                      <a:pt x="121" y="65"/>
                      <a:pt x="107" y="84"/>
                      <a:pt x="95" y="108"/>
                    </a:cubicBezTo>
                    <a:cubicBezTo>
                      <a:pt x="83" y="132"/>
                      <a:pt x="75" y="157"/>
                      <a:pt x="70" y="183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19" name="Freihandform: Form 18"/>
              <p:cNvSpPr/>
              <p:nvPr/>
            </p:nvSpPr>
            <p:spPr bwMode="auto">
              <a:xfrm>
                <a:off x="4171320" y="4114800"/>
                <a:ext cx="104400" cy="2534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291" h="705" extrusionOk="0">
                    <a:moveTo>
                      <a:pt x="62" y="705"/>
                    </a:moveTo>
                    <a:lnTo>
                      <a:pt x="0" y="705"/>
                    </a:lnTo>
                    <a:lnTo>
                      <a:pt x="84" y="221"/>
                    </a:lnTo>
                    <a:lnTo>
                      <a:pt x="23" y="221"/>
                    </a:lnTo>
                    <a:lnTo>
                      <a:pt x="26" y="202"/>
                    </a:lnTo>
                    <a:lnTo>
                      <a:pt x="90" y="187"/>
                    </a:lnTo>
                    <a:lnTo>
                      <a:pt x="94" y="163"/>
                    </a:lnTo>
                    <a:cubicBezTo>
                      <a:pt x="104" y="107"/>
                      <a:pt x="121" y="66"/>
                      <a:pt x="144" y="39"/>
                    </a:cubicBezTo>
                    <a:cubicBezTo>
                      <a:pt x="167" y="13"/>
                      <a:pt x="199" y="0"/>
                      <a:pt x="239" y="0"/>
                    </a:cubicBezTo>
                    <a:cubicBezTo>
                      <a:pt x="258" y="0"/>
                      <a:pt x="275" y="2"/>
                      <a:pt x="291" y="7"/>
                    </a:cubicBezTo>
                    <a:lnTo>
                      <a:pt x="278" y="81"/>
                    </a:lnTo>
                    <a:lnTo>
                      <a:pt x="259" y="81"/>
                    </a:lnTo>
                    <a:lnTo>
                      <a:pt x="252" y="38"/>
                    </a:lnTo>
                    <a:cubicBezTo>
                      <a:pt x="245" y="33"/>
                      <a:pt x="235" y="30"/>
                      <a:pt x="221" y="30"/>
                    </a:cubicBezTo>
                    <a:cubicBezTo>
                      <a:pt x="206" y="30"/>
                      <a:pt x="194" y="37"/>
                      <a:pt x="185" y="50"/>
                    </a:cubicBezTo>
                    <a:cubicBezTo>
                      <a:pt x="177" y="63"/>
                      <a:pt x="169" y="90"/>
                      <a:pt x="161" y="130"/>
                    </a:cubicBezTo>
                    <a:lnTo>
                      <a:pt x="150" y="189"/>
                    </a:lnTo>
                    <a:lnTo>
                      <a:pt x="228" y="189"/>
                    </a:lnTo>
                    <a:lnTo>
                      <a:pt x="223" y="221"/>
                    </a:lnTo>
                    <a:lnTo>
                      <a:pt x="145" y="221"/>
                    </a:ln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0" name="Freihandform: Form 19"/>
              <p:cNvSpPr/>
              <p:nvPr/>
            </p:nvSpPr>
            <p:spPr bwMode="auto">
              <a:xfrm>
                <a:off x="4259520" y="4117679"/>
                <a:ext cx="55080" cy="191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4" h="533" extrusionOk="0">
                    <a:moveTo>
                      <a:pt x="66" y="507"/>
                    </a:moveTo>
                    <a:lnTo>
                      <a:pt x="124" y="516"/>
                    </a:lnTo>
                    <a:lnTo>
                      <a:pt x="122" y="533"/>
                    </a:lnTo>
                    <a:lnTo>
                      <a:pt x="0" y="533"/>
                    </a:lnTo>
                    <a:lnTo>
                      <a:pt x="88" y="26"/>
                    </a:lnTo>
                    <a:lnTo>
                      <a:pt x="40" y="17"/>
                    </a:lnTo>
                    <a:lnTo>
                      <a:pt x="43" y="0"/>
                    </a:lnTo>
                    <a:lnTo>
                      <a:pt x="154" y="0"/>
                    </a:ln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1" name="Freihandform: Form 20"/>
              <p:cNvSpPr/>
              <p:nvPr/>
            </p:nvSpPr>
            <p:spPr bwMode="auto">
              <a:xfrm>
                <a:off x="4377960" y="4280760"/>
                <a:ext cx="31320" cy="32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88" h="91" extrusionOk="0">
                    <a:moveTo>
                      <a:pt x="88" y="45"/>
                    </a:moveTo>
                    <a:cubicBezTo>
                      <a:pt x="88" y="58"/>
                      <a:pt x="84" y="68"/>
                      <a:pt x="75" y="77"/>
                    </a:cubicBezTo>
                    <a:cubicBezTo>
                      <a:pt x="67" y="86"/>
                      <a:pt x="57" y="91"/>
                      <a:pt x="44" y="91"/>
                    </a:cubicBezTo>
                    <a:cubicBezTo>
                      <a:pt x="31" y="91"/>
                      <a:pt x="21" y="86"/>
                      <a:pt x="13" y="77"/>
                    </a:cubicBezTo>
                    <a:cubicBezTo>
                      <a:pt x="4" y="68"/>
                      <a:pt x="0" y="58"/>
                      <a:pt x="0" y="45"/>
                    </a:cubicBezTo>
                    <a:cubicBezTo>
                      <a:pt x="0" y="33"/>
                      <a:pt x="4" y="22"/>
                      <a:pt x="13" y="13"/>
                    </a:cubicBezTo>
                    <a:cubicBezTo>
                      <a:pt x="21" y="4"/>
                      <a:pt x="32" y="0"/>
                      <a:pt x="44" y="0"/>
                    </a:cubicBezTo>
                    <a:cubicBezTo>
                      <a:pt x="56" y="0"/>
                      <a:pt x="67" y="4"/>
                      <a:pt x="75" y="13"/>
                    </a:cubicBezTo>
                    <a:cubicBezTo>
                      <a:pt x="84" y="22"/>
                      <a:pt x="88" y="33"/>
                      <a:pt x="88" y="45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2" name="Freihandform: Form 21"/>
              <p:cNvSpPr/>
              <p:nvPr/>
            </p:nvSpPr>
            <p:spPr bwMode="auto">
              <a:xfrm>
                <a:off x="4479120" y="4179240"/>
                <a:ext cx="119520" cy="132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33" h="370" extrusionOk="0">
                    <a:moveTo>
                      <a:pt x="273" y="336"/>
                    </a:moveTo>
                    <a:lnTo>
                      <a:pt x="316" y="345"/>
                    </a:lnTo>
                    <a:lnTo>
                      <a:pt x="313" y="362"/>
                    </a:lnTo>
                    <a:lnTo>
                      <a:pt x="206" y="362"/>
                    </a:lnTo>
                    <a:lnTo>
                      <a:pt x="217" y="303"/>
                    </a:lnTo>
                    <a:cubicBezTo>
                      <a:pt x="174" y="348"/>
                      <a:pt x="136" y="370"/>
                      <a:pt x="101" y="370"/>
                    </a:cubicBezTo>
                    <a:cubicBezTo>
                      <a:pt x="70" y="370"/>
                      <a:pt x="46" y="359"/>
                      <a:pt x="28" y="336"/>
                    </a:cubicBezTo>
                    <a:cubicBezTo>
                      <a:pt x="9" y="314"/>
                      <a:pt x="0" y="283"/>
                      <a:pt x="0" y="244"/>
                    </a:cubicBezTo>
                    <a:cubicBezTo>
                      <a:pt x="0" y="201"/>
                      <a:pt x="10" y="160"/>
                      <a:pt x="29" y="121"/>
                    </a:cubicBezTo>
                    <a:cubicBezTo>
                      <a:pt x="48" y="83"/>
                      <a:pt x="73" y="53"/>
                      <a:pt x="106" y="32"/>
                    </a:cubicBezTo>
                    <a:cubicBezTo>
                      <a:pt x="138" y="11"/>
                      <a:pt x="172" y="0"/>
                      <a:pt x="210" y="0"/>
                    </a:cubicBezTo>
                    <a:cubicBezTo>
                      <a:pt x="240" y="0"/>
                      <a:pt x="269" y="5"/>
                      <a:pt x="296" y="16"/>
                    </a:cubicBezTo>
                    <a:lnTo>
                      <a:pt x="312" y="3"/>
                    </a:lnTo>
                    <a:lnTo>
                      <a:pt x="333" y="3"/>
                    </a:lnTo>
                    <a:close/>
                    <a:moveTo>
                      <a:pt x="262" y="48"/>
                    </a:moveTo>
                    <a:cubicBezTo>
                      <a:pt x="253" y="41"/>
                      <a:pt x="244" y="36"/>
                      <a:pt x="235" y="34"/>
                    </a:cubicBezTo>
                    <a:cubicBezTo>
                      <a:pt x="227" y="31"/>
                      <a:pt x="216" y="30"/>
                      <a:pt x="204" y="30"/>
                    </a:cubicBezTo>
                    <a:cubicBezTo>
                      <a:pt x="178" y="30"/>
                      <a:pt x="156" y="39"/>
                      <a:pt x="135" y="58"/>
                    </a:cubicBezTo>
                    <a:cubicBezTo>
                      <a:pt x="114" y="77"/>
                      <a:pt x="97" y="102"/>
                      <a:pt x="85" y="134"/>
                    </a:cubicBezTo>
                    <a:cubicBezTo>
                      <a:pt x="73" y="166"/>
                      <a:pt x="67" y="200"/>
                      <a:pt x="67" y="235"/>
                    </a:cubicBezTo>
                    <a:cubicBezTo>
                      <a:pt x="67" y="261"/>
                      <a:pt x="73" y="283"/>
                      <a:pt x="84" y="299"/>
                    </a:cubicBezTo>
                    <a:cubicBezTo>
                      <a:pt x="95" y="315"/>
                      <a:pt x="110" y="323"/>
                      <a:pt x="129" y="323"/>
                    </a:cubicBezTo>
                    <a:cubicBezTo>
                      <a:pt x="157" y="323"/>
                      <a:pt x="188" y="305"/>
                      <a:pt x="222" y="271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3" name="Freihandform: Form 22"/>
              <p:cNvSpPr/>
              <p:nvPr/>
            </p:nvSpPr>
            <p:spPr bwMode="auto">
              <a:xfrm>
                <a:off x="4619520" y="4179240"/>
                <a:ext cx="17784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5" h="362" extrusionOk="0">
                    <a:moveTo>
                      <a:pt x="300" y="82"/>
                    </a:moveTo>
                    <a:cubicBezTo>
                      <a:pt x="317" y="58"/>
                      <a:pt x="336" y="38"/>
                      <a:pt x="358" y="23"/>
                    </a:cubicBezTo>
                    <a:cubicBezTo>
                      <a:pt x="379" y="8"/>
                      <a:pt x="400" y="0"/>
                      <a:pt x="420" y="0"/>
                    </a:cubicBezTo>
                    <a:cubicBezTo>
                      <a:pt x="441" y="0"/>
                      <a:pt x="457" y="7"/>
                      <a:pt x="470" y="20"/>
                    </a:cubicBezTo>
                    <a:cubicBezTo>
                      <a:pt x="482" y="33"/>
                      <a:pt x="488" y="53"/>
                      <a:pt x="488" y="78"/>
                    </a:cubicBezTo>
                    <a:cubicBezTo>
                      <a:pt x="488" y="84"/>
                      <a:pt x="487" y="91"/>
                      <a:pt x="486" y="100"/>
                    </a:cubicBezTo>
                    <a:cubicBezTo>
                      <a:pt x="485" y="108"/>
                      <a:pt x="472" y="187"/>
                      <a:pt x="446" y="336"/>
                    </a:cubicBezTo>
                    <a:lnTo>
                      <a:pt x="495" y="345"/>
                    </a:lnTo>
                    <a:lnTo>
                      <a:pt x="492" y="362"/>
                    </a:lnTo>
                    <a:lnTo>
                      <a:pt x="379" y="362"/>
                    </a:lnTo>
                    <a:lnTo>
                      <a:pt x="418" y="144"/>
                    </a:lnTo>
                    <a:cubicBezTo>
                      <a:pt x="423" y="113"/>
                      <a:pt x="426" y="93"/>
                      <a:pt x="426" y="81"/>
                    </a:cubicBezTo>
                    <a:cubicBezTo>
                      <a:pt x="426" y="70"/>
                      <a:pt x="424" y="61"/>
                      <a:pt x="418" y="54"/>
                    </a:cubicBezTo>
                    <a:cubicBezTo>
                      <a:pt x="413" y="47"/>
                      <a:pt x="405" y="44"/>
                      <a:pt x="394" y="44"/>
                    </a:cubicBezTo>
                    <a:cubicBezTo>
                      <a:pt x="383" y="44"/>
                      <a:pt x="369" y="49"/>
                      <a:pt x="354" y="60"/>
                    </a:cubicBezTo>
                    <a:cubicBezTo>
                      <a:pt x="339" y="70"/>
                      <a:pt x="325" y="84"/>
                      <a:pt x="313" y="100"/>
                    </a:cubicBezTo>
                    <a:cubicBezTo>
                      <a:pt x="300" y="116"/>
                      <a:pt x="293" y="132"/>
                      <a:pt x="290" y="146"/>
                    </a:cubicBezTo>
                    <a:lnTo>
                      <a:pt x="253" y="362"/>
                    </a:lnTo>
                    <a:lnTo>
                      <a:pt x="191" y="362"/>
                    </a:lnTo>
                    <a:lnTo>
                      <a:pt x="229" y="144"/>
                    </a:lnTo>
                    <a:cubicBezTo>
                      <a:pt x="235" y="111"/>
                      <a:pt x="238" y="90"/>
                      <a:pt x="238" y="81"/>
                    </a:cubicBezTo>
                    <a:cubicBezTo>
                      <a:pt x="238" y="70"/>
                      <a:pt x="236" y="61"/>
                      <a:pt x="230" y="54"/>
                    </a:cubicBezTo>
                    <a:cubicBezTo>
                      <a:pt x="225" y="47"/>
                      <a:pt x="216" y="44"/>
                      <a:pt x="204" y="44"/>
                    </a:cubicBezTo>
                    <a:cubicBezTo>
                      <a:pt x="193" y="44"/>
                      <a:pt x="180" y="49"/>
                      <a:pt x="164" y="61"/>
                    </a:cubicBezTo>
                    <a:cubicBezTo>
                      <a:pt x="148" y="72"/>
                      <a:pt x="134" y="85"/>
                      <a:pt x="121" y="101"/>
                    </a:cubicBezTo>
                    <a:cubicBezTo>
                      <a:pt x="109" y="117"/>
                      <a:pt x="102" y="132"/>
                      <a:pt x="100" y="146"/>
                    </a:cubicBezTo>
                    <a:lnTo>
                      <a:pt x="62" y="362"/>
                    </a:lnTo>
                    <a:lnTo>
                      <a:pt x="0" y="362"/>
                    </a:lnTo>
                    <a:lnTo>
                      <a:pt x="57" y="36"/>
                    </a:lnTo>
                    <a:lnTo>
                      <a:pt x="13" y="26"/>
                    </a:lnTo>
                    <a:lnTo>
                      <a:pt x="16" y="9"/>
                    </a:lnTo>
                    <a:lnTo>
                      <a:pt x="121" y="9"/>
                    </a:lnTo>
                    <a:lnTo>
                      <a:pt x="110" y="82"/>
                    </a:lnTo>
                    <a:cubicBezTo>
                      <a:pt x="128" y="57"/>
                      <a:pt x="147" y="38"/>
                      <a:pt x="169" y="23"/>
                    </a:cubicBezTo>
                    <a:cubicBezTo>
                      <a:pt x="191" y="8"/>
                      <a:pt x="211" y="0"/>
                      <a:pt x="231" y="0"/>
                    </a:cubicBezTo>
                    <a:cubicBezTo>
                      <a:pt x="253" y="0"/>
                      <a:pt x="270" y="7"/>
                      <a:pt x="282" y="21"/>
                    </a:cubicBezTo>
                    <a:cubicBezTo>
                      <a:pt x="294" y="35"/>
                      <a:pt x="300" y="55"/>
                      <a:pt x="300" y="82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4" name="Freihandform: Form 23"/>
              <p:cNvSpPr/>
              <p:nvPr/>
            </p:nvSpPr>
            <p:spPr bwMode="auto">
              <a:xfrm>
                <a:off x="4793039" y="4179240"/>
                <a:ext cx="145800" cy="18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6" h="526" extrusionOk="0">
                    <a:moveTo>
                      <a:pt x="133" y="362"/>
                    </a:moveTo>
                    <a:lnTo>
                      <a:pt x="128" y="395"/>
                    </a:lnTo>
                    <a:lnTo>
                      <a:pt x="110" y="499"/>
                    </a:lnTo>
                    <a:lnTo>
                      <a:pt x="170" y="508"/>
                    </a:lnTo>
                    <a:lnTo>
                      <a:pt x="167" y="526"/>
                    </a:lnTo>
                    <a:lnTo>
                      <a:pt x="0" y="526"/>
                    </a:lnTo>
                    <a:lnTo>
                      <a:pt x="3" y="508"/>
                    </a:lnTo>
                    <a:lnTo>
                      <a:pt x="48" y="499"/>
                    </a:lnTo>
                    <a:lnTo>
                      <a:pt x="131" y="36"/>
                    </a:lnTo>
                    <a:lnTo>
                      <a:pt x="92" y="26"/>
                    </a:lnTo>
                    <a:lnTo>
                      <a:pt x="95" y="9"/>
                    </a:lnTo>
                    <a:lnTo>
                      <a:pt x="195" y="9"/>
                    </a:lnTo>
                    <a:lnTo>
                      <a:pt x="187" y="66"/>
                    </a:lnTo>
                    <a:cubicBezTo>
                      <a:pt x="231" y="22"/>
                      <a:pt x="271" y="0"/>
                      <a:pt x="306" y="0"/>
                    </a:cubicBezTo>
                    <a:cubicBezTo>
                      <a:pt x="336" y="0"/>
                      <a:pt x="360" y="11"/>
                      <a:pt x="379" y="33"/>
                    </a:cubicBezTo>
                    <a:cubicBezTo>
                      <a:pt x="397" y="56"/>
                      <a:pt x="406" y="86"/>
                      <a:pt x="406" y="125"/>
                    </a:cubicBezTo>
                    <a:cubicBezTo>
                      <a:pt x="406" y="169"/>
                      <a:pt x="397" y="210"/>
                      <a:pt x="378" y="248"/>
                    </a:cubicBezTo>
                    <a:cubicBezTo>
                      <a:pt x="359" y="286"/>
                      <a:pt x="334" y="316"/>
                      <a:pt x="302" y="338"/>
                    </a:cubicBezTo>
                    <a:cubicBezTo>
                      <a:pt x="269" y="359"/>
                      <a:pt x="234" y="370"/>
                      <a:pt x="196" y="370"/>
                    </a:cubicBezTo>
                    <a:cubicBezTo>
                      <a:pt x="185" y="370"/>
                      <a:pt x="173" y="369"/>
                      <a:pt x="161" y="367"/>
                    </a:cubicBezTo>
                    <a:cubicBezTo>
                      <a:pt x="148" y="366"/>
                      <a:pt x="139" y="364"/>
                      <a:pt x="133" y="362"/>
                    </a:cubicBezTo>
                    <a:close/>
                    <a:moveTo>
                      <a:pt x="142" y="322"/>
                    </a:moveTo>
                    <a:cubicBezTo>
                      <a:pt x="157" y="334"/>
                      <a:pt x="178" y="340"/>
                      <a:pt x="205" y="340"/>
                    </a:cubicBezTo>
                    <a:cubicBezTo>
                      <a:pt x="229" y="340"/>
                      <a:pt x="252" y="331"/>
                      <a:pt x="272" y="313"/>
                    </a:cubicBezTo>
                    <a:cubicBezTo>
                      <a:pt x="292" y="295"/>
                      <a:pt x="308" y="269"/>
                      <a:pt x="321" y="236"/>
                    </a:cubicBezTo>
                    <a:cubicBezTo>
                      <a:pt x="333" y="203"/>
                      <a:pt x="339" y="169"/>
                      <a:pt x="339" y="135"/>
                    </a:cubicBezTo>
                    <a:cubicBezTo>
                      <a:pt x="339" y="107"/>
                      <a:pt x="334" y="86"/>
                      <a:pt x="322" y="70"/>
                    </a:cubicBezTo>
                    <a:cubicBezTo>
                      <a:pt x="311" y="55"/>
                      <a:pt x="296" y="47"/>
                      <a:pt x="277" y="47"/>
                    </a:cubicBezTo>
                    <a:cubicBezTo>
                      <a:pt x="264" y="47"/>
                      <a:pt x="249" y="52"/>
                      <a:pt x="231" y="62"/>
                    </a:cubicBezTo>
                    <a:cubicBezTo>
                      <a:pt x="213" y="71"/>
                      <a:pt x="197" y="84"/>
                      <a:pt x="182" y="99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5" name="Freihandform: Form 24"/>
              <p:cNvSpPr/>
              <p:nvPr/>
            </p:nvSpPr>
            <p:spPr bwMode="auto">
              <a:xfrm>
                <a:off x="4962600" y="4117679"/>
                <a:ext cx="55800" cy="191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6" h="533" extrusionOk="0">
                    <a:moveTo>
                      <a:pt x="67" y="507"/>
                    </a:moveTo>
                    <a:lnTo>
                      <a:pt x="126" y="516"/>
                    </a:lnTo>
                    <a:lnTo>
                      <a:pt x="123" y="533"/>
                    </a:lnTo>
                    <a:lnTo>
                      <a:pt x="0" y="533"/>
                    </a:lnTo>
                    <a:lnTo>
                      <a:pt x="89" y="26"/>
                    </a:lnTo>
                    <a:lnTo>
                      <a:pt x="41" y="17"/>
                    </a:lnTo>
                    <a:lnTo>
                      <a:pt x="44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6" name="Freihandform: Form 25"/>
              <p:cNvSpPr/>
              <p:nvPr/>
            </p:nvSpPr>
            <p:spPr bwMode="auto">
              <a:xfrm>
                <a:off x="5041080" y="4126680"/>
                <a:ext cx="52920" cy="182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" h="509" extrusionOk="0">
                    <a:moveTo>
                      <a:pt x="67" y="483"/>
                    </a:moveTo>
                    <a:lnTo>
                      <a:pt x="126" y="492"/>
                    </a:lnTo>
                    <a:lnTo>
                      <a:pt x="123" y="509"/>
                    </a:lnTo>
                    <a:lnTo>
                      <a:pt x="0" y="509"/>
                    </a:lnTo>
                    <a:lnTo>
                      <a:pt x="57" y="182"/>
                    </a:lnTo>
                    <a:lnTo>
                      <a:pt x="9" y="173"/>
                    </a:lnTo>
                    <a:lnTo>
                      <a:pt x="12" y="156"/>
                    </a:lnTo>
                    <a:lnTo>
                      <a:pt x="124" y="156"/>
                    </a:lnTo>
                    <a:close/>
                    <a:moveTo>
                      <a:pt x="148" y="41"/>
                    </a:moveTo>
                    <a:cubicBezTo>
                      <a:pt x="148" y="52"/>
                      <a:pt x="144" y="61"/>
                      <a:pt x="136" y="69"/>
                    </a:cubicBezTo>
                    <a:cubicBezTo>
                      <a:pt x="128" y="77"/>
                      <a:pt x="118" y="81"/>
                      <a:pt x="107" y="81"/>
                    </a:cubicBezTo>
                    <a:cubicBezTo>
                      <a:pt x="96" y="81"/>
                      <a:pt x="86" y="77"/>
                      <a:pt x="78" y="69"/>
                    </a:cubicBezTo>
                    <a:cubicBezTo>
                      <a:pt x="70" y="61"/>
                      <a:pt x="66" y="52"/>
                      <a:pt x="66" y="41"/>
                    </a:cubicBezTo>
                    <a:cubicBezTo>
                      <a:pt x="66" y="30"/>
                      <a:pt x="70" y="20"/>
                      <a:pt x="78" y="12"/>
                    </a:cubicBezTo>
                    <a:cubicBezTo>
                      <a:pt x="86" y="4"/>
                      <a:pt x="96" y="0"/>
                      <a:pt x="107" y="0"/>
                    </a:cubicBezTo>
                    <a:cubicBezTo>
                      <a:pt x="118" y="0"/>
                      <a:pt x="128" y="4"/>
                      <a:pt x="136" y="12"/>
                    </a:cubicBezTo>
                    <a:cubicBezTo>
                      <a:pt x="144" y="20"/>
                      <a:pt x="148" y="30"/>
                      <a:pt x="148" y="41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7" name="Freihandform: Form 26"/>
              <p:cNvSpPr/>
              <p:nvPr/>
            </p:nvSpPr>
            <p:spPr bwMode="auto">
              <a:xfrm>
                <a:off x="5115600" y="4153679"/>
                <a:ext cx="69840" cy="158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5" h="440" extrusionOk="0">
                    <a:moveTo>
                      <a:pt x="65" y="367"/>
                    </a:moveTo>
                    <a:cubicBezTo>
                      <a:pt x="65" y="378"/>
                      <a:pt x="68" y="387"/>
                      <a:pt x="74" y="393"/>
                    </a:cubicBezTo>
                    <a:cubicBezTo>
                      <a:pt x="79" y="398"/>
                      <a:pt x="87" y="401"/>
                      <a:pt x="95" y="401"/>
                    </a:cubicBezTo>
                    <a:cubicBezTo>
                      <a:pt x="114" y="401"/>
                      <a:pt x="133" y="397"/>
                      <a:pt x="152" y="390"/>
                    </a:cubicBezTo>
                    <a:lnTo>
                      <a:pt x="160" y="407"/>
                    </a:lnTo>
                    <a:cubicBezTo>
                      <a:pt x="130" y="429"/>
                      <a:pt x="98" y="440"/>
                      <a:pt x="67" y="440"/>
                    </a:cubicBezTo>
                    <a:cubicBezTo>
                      <a:pt x="47" y="440"/>
                      <a:pt x="31" y="434"/>
                      <a:pt x="20" y="422"/>
                    </a:cubicBezTo>
                    <a:cubicBezTo>
                      <a:pt x="9" y="410"/>
                      <a:pt x="3" y="393"/>
                      <a:pt x="3" y="372"/>
                    </a:cubicBezTo>
                    <a:cubicBezTo>
                      <a:pt x="3" y="365"/>
                      <a:pt x="4" y="356"/>
                      <a:pt x="5" y="346"/>
                    </a:cubicBezTo>
                    <a:cubicBezTo>
                      <a:pt x="6" y="336"/>
                      <a:pt x="20" y="258"/>
                      <a:pt x="46" y="112"/>
                    </a:cubicBezTo>
                    <a:lnTo>
                      <a:pt x="0" y="112"/>
                    </a:lnTo>
                    <a:lnTo>
                      <a:pt x="3" y="95"/>
                    </a:lnTo>
                    <a:lnTo>
                      <a:pt x="53" y="80"/>
                    </a:lnTo>
                    <a:lnTo>
                      <a:pt x="104" y="0"/>
                    </a:lnTo>
                    <a:lnTo>
                      <a:pt x="128" y="0"/>
                    </a:lnTo>
                    <a:lnTo>
                      <a:pt x="115" y="80"/>
                    </a:lnTo>
                    <a:lnTo>
                      <a:pt x="195" y="80"/>
                    </a:lnTo>
                    <a:lnTo>
                      <a:pt x="189" y="112"/>
                    </a:lnTo>
                    <a:lnTo>
                      <a:pt x="109" y="112"/>
                    </a:lnTo>
                    <a:lnTo>
                      <a:pt x="72" y="317"/>
                    </a:lnTo>
                    <a:cubicBezTo>
                      <a:pt x="68" y="340"/>
                      <a:pt x="65" y="357"/>
                      <a:pt x="65" y="367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8" name="Freihandform: Form 27"/>
              <p:cNvSpPr/>
              <p:nvPr/>
            </p:nvSpPr>
            <p:spPr bwMode="auto">
              <a:xfrm>
                <a:off x="5194800" y="4182840"/>
                <a:ext cx="11412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8" h="362" extrusionOk="0">
                    <a:moveTo>
                      <a:pt x="62" y="280"/>
                    </a:moveTo>
                    <a:cubicBezTo>
                      <a:pt x="62" y="291"/>
                      <a:pt x="65" y="301"/>
                      <a:pt x="71" y="308"/>
                    </a:cubicBezTo>
                    <a:cubicBezTo>
                      <a:pt x="77" y="314"/>
                      <a:pt x="87" y="318"/>
                      <a:pt x="100" y="318"/>
                    </a:cubicBezTo>
                    <a:cubicBezTo>
                      <a:pt x="119" y="318"/>
                      <a:pt x="139" y="310"/>
                      <a:pt x="161" y="295"/>
                    </a:cubicBezTo>
                    <a:cubicBezTo>
                      <a:pt x="182" y="279"/>
                      <a:pt x="200" y="260"/>
                      <a:pt x="214" y="237"/>
                    </a:cubicBezTo>
                    <a:lnTo>
                      <a:pt x="256" y="0"/>
                    </a:lnTo>
                    <a:lnTo>
                      <a:pt x="318" y="0"/>
                    </a:lnTo>
                    <a:lnTo>
                      <a:pt x="261" y="326"/>
                    </a:lnTo>
                    <a:lnTo>
                      <a:pt x="305" y="336"/>
                    </a:lnTo>
                    <a:lnTo>
                      <a:pt x="302" y="353"/>
                    </a:lnTo>
                    <a:lnTo>
                      <a:pt x="198" y="353"/>
                    </a:lnTo>
                    <a:lnTo>
                      <a:pt x="208" y="280"/>
                    </a:lnTo>
                    <a:cubicBezTo>
                      <a:pt x="187" y="307"/>
                      <a:pt x="166" y="327"/>
                      <a:pt x="143" y="341"/>
                    </a:cubicBezTo>
                    <a:cubicBezTo>
                      <a:pt x="121" y="355"/>
                      <a:pt x="98" y="361"/>
                      <a:pt x="76" y="362"/>
                    </a:cubicBezTo>
                    <a:cubicBezTo>
                      <a:pt x="51" y="361"/>
                      <a:pt x="32" y="355"/>
                      <a:pt x="19" y="341"/>
                    </a:cubicBezTo>
                    <a:cubicBezTo>
                      <a:pt x="6" y="327"/>
                      <a:pt x="0" y="308"/>
                      <a:pt x="0" y="282"/>
                    </a:cubicBezTo>
                    <a:cubicBezTo>
                      <a:pt x="0" y="279"/>
                      <a:pt x="1" y="272"/>
                      <a:pt x="2" y="262"/>
                    </a:cubicBezTo>
                    <a:cubicBezTo>
                      <a:pt x="3" y="253"/>
                      <a:pt x="17" y="174"/>
                      <a:pt x="42" y="26"/>
                    </a:cubicBezTo>
                    <a:lnTo>
                      <a:pt x="1" y="17"/>
                    </a:lnTo>
                    <a:lnTo>
                      <a:pt x="4" y="0"/>
                    </a:lnTo>
                    <a:lnTo>
                      <a:pt x="109" y="0"/>
                    </a:lnTo>
                    <a:lnTo>
                      <a:pt x="71" y="218"/>
                    </a:lnTo>
                    <a:cubicBezTo>
                      <a:pt x="65" y="249"/>
                      <a:pt x="62" y="270"/>
                      <a:pt x="62" y="280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29" name="Freihandform: Form 28"/>
              <p:cNvSpPr/>
              <p:nvPr/>
            </p:nvSpPr>
            <p:spPr bwMode="auto">
              <a:xfrm>
                <a:off x="5328000" y="4117679"/>
                <a:ext cx="130320" cy="194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63" h="541" extrusionOk="0">
                    <a:moveTo>
                      <a:pt x="271" y="180"/>
                    </a:moveTo>
                    <a:cubicBezTo>
                      <a:pt x="272" y="168"/>
                      <a:pt x="280" y="117"/>
                      <a:pt x="296" y="26"/>
                    </a:cubicBezTo>
                    <a:lnTo>
                      <a:pt x="238" y="17"/>
                    </a:lnTo>
                    <a:lnTo>
                      <a:pt x="241" y="0"/>
                    </a:lnTo>
                    <a:lnTo>
                      <a:pt x="363" y="0"/>
                    </a:lnTo>
                    <a:lnTo>
                      <a:pt x="273" y="507"/>
                    </a:lnTo>
                    <a:lnTo>
                      <a:pt x="315" y="516"/>
                    </a:lnTo>
                    <a:lnTo>
                      <a:pt x="312" y="533"/>
                    </a:lnTo>
                    <a:lnTo>
                      <a:pt x="205" y="533"/>
                    </a:lnTo>
                    <a:lnTo>
                      <a:pt x="216" y="475"/>
                    </a:lnTo>
                    <a:cubicBezTo>
                      <a:pt x="174" y="519"/>
                      <a:pt x="135" y="541"/>
                      <a:pt x="100" y="541"/>
                    </a:cubicBezTo>
                    <a:cubicBezTo>
                      <a:pt x="69" y="541"/>
                      <a:pt x="45" y="529"/>
                      <a:pt x="27" y="506"/>
                    </a:cubicBezTo>
                    <a:cubicBezTo>
                      <a:pt x="9" y="483"/>
                      <a:pt x="0" y="453"/>
                      <a:pt x="0" y="414"/>
                    </a:cubicBezTo>
                    <a:cubicBezTo>
                      <a:pt x="0" y="372"/>
                      <a:pt x="9" y="331"/>
                      <a:pt x="28" y="294"/>
                    </a:cubicBezTo>
                    <a:cubicBezTo>
                      <a:pt x="46" y="256"/>
                      <a:pt x="71" y="226"/>
                      <a:pt x="103" y="205"/>
                    </a:cubicBezTo>
                    <a:cubicBezTo>
                      <a:pt x="135" y="183"/>
                      <a:pt x="170" y="172"/>
                      <a:pt x="209" y="172"/>
                    </a:cubicBezTo>
                    <a:cubicBezTo>
                      <a:pt x="232" y="172"/>
                      <a:pt x="253" y="175"/>
                      <a:pt x="271" y="180"/>
                    </a:cubicBezTo>
                    <a:close/>
                    <a:moveTo>
                      <a:pt x="262" y="219"/>
                    </a:moveTo>
                    <a:cubicBezTo>
                      <a:pt x="253" y="214"/>
                      <a:pt x="244" y="209"/>
                      <a:pt x="235" y="206"/>
                    </a:cubicBezTo>
                    <a:cubicBezTo>
                      <a:pt x="226" y="203"/>
                      <a:pt x="215" y="201"/>
                      <a:pt x="201" y="201"/>
                    </a:cubicBezTo>
                    <a:cubicBezTo>
                      <a:pt x="178" y="201"/>
                      <a:pt x="156" y="210"/>
                      <a:pt x="135" y="229"/>
                    </a:cubicBezTo>
                    <a:cubicBezTo>
                      <a:pt x="115" y="247"/>
                      <a:pt x="98" y="273"/>
                      <a:pt x="86" y="305"/>
                    </a:cubicBezTo>
                    <a:cubicBezTo>
                      <a:pt x="73" y="338"/>
                      <a:pt x="67" y="371"/>
                      <a:pt x="67" y="406"/>
                    </a:cubicBezTo>
                    <a:cubicBezTo>
                      <a:pt x="67" y="433"/>
                      <a:pt x="72" y="454"/>
                      <a:pt x="83" y="470"/>
                    </a:cubicBezTo>
                    <a:cubicBezTo>
                      <a:pt x="94" y="486"/>
                      <a:pt x="109" y="494"/>
                      <a:pt x="128" y="494"/>
                    </a:cubicBezTo>
                    <a:cubicBezTo>
                      <a:pt x="142" y="494"/>
                      <a:pt x="157" y="490"/>
                      <a:pt x="174" y="480"/>
                    </a:cubicBezTo>
                    <a:cubicBezTo>
                      <a:pt x="190" y="471"/>
                      <a:pt x="206" y="459"/>
                      <a:pt x="221" y="442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0" name="Freihandform: Form 29"/>
              <p:cNvSpPr/>
              <p:nvPr/>
            </p:nvSpPr>
            <p:spPr bwMode="auto">
              <a:xfrm>
                <a:off x="5466960" y="4178879"/>
                <a:ext cx="107640" cy="132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0" h="370" extrusionOk="0">
                    <a:moveTo>
                      <a:pt x="300" y="77"/>
                    </a:moveTo>
                    <a:cubicBezTo>
                      <a:pt x="300" y="111"/>
                      <a:pt x="279" y="140"/>
                      <a:pt x="237" y="164"/>
                    </a:cubicBezTo>
                    <a:cubicBezTo>
                      <a:pt x="195" y="188"/>
                      <a:pt x="139" y="203"/>
                      <a:pt x="68" y="207"/>
                    </a:cubicBezTo>
                    <a:lnTo>
                      <a:pt x="66" y="235"/>
                    </a:lnTo>
                    <a:cubicBezTo>
                      <a:pt x="66" y="267"/>
                      <a:pt x="73" y="290"/>
                      <a:pt x="87" y="307"/>
                    </a:cubicBezTo>
                    <a:cubicBezTo>
                      <a:pt x="100" y="323"/>
                      <a:pt x="120" y="331"/>
                      <a:pt x="146" y="331"/>
                    </a:cubicBezTo>
                    <a:cubicBezTo>
                      <a:pt x="169" y="331"/>
                      <a:pt x="189" y="327"/>
                      <a:pt x="208" y="319"/>
                    </a:cubicBezTo>
                    <a:cubicBezTo>
                      <a:pt x="227" y="312"/>
                      <a:pt x="245" y="303"/>
                      <a:pt x="262" y="293"/>
                    </a:cubicBezTo>
                    <a:lnTo>
                      <a:pt x="273" y="309"/>
                    </a:lnTo>
                    <a:cubicBezTo>
                      <a:pt x="250" y="329"/>
                      <a:pt x="225" y="344"/>
                      <a:pt x="200" y="354"/>
                    </a:cubicBezTo>
                    <a:cubicBezTo>
                      <a:pt x="174" y="365"/>
                      <a:pt x="150" y="370"/>
                      <a:pt x="127" y="370"/>
                    </a:cubicBezTo>
                    <a:cubicBezTo>
                      <a:pt x="86" y="370"/>
                      <a:pt x="55" y="359"/>
                      <a:pt x="33" y="336"/>
                    </a:cubicBezTo>
                    <a:cubicBezTo>
                      <a:pt x="11" y="313"/>
                      <a:pt x="0" y="281"/>
                      <a:pt x="0" y="238"/>
                    </a:cubicBezTo>
                    <a:cubicBezTo>
                      <a:pt x="0" y="197"/>
                      <a:pt x="9" y="158"/>
                      <a:pt x="26" y="121"/>
                    </a:cubicBezTo>
                    <a:cubicBezTo>
                      <a:pt x="44" y="85"/>
                      <a:pt x="69" y="56"/>
                      <a:pt x="100" y="34"/>
                    </a:cubicBezTo>
                    <a:cubicBezTo>
                      <a:pt x="131" y="11"/>
                      <a:pt x="164" y="0"/>
                      <a:pt x="198" y="0"/>
                    </a:cubicBezTo>
                    <a:cubicBezTo>
                      <a:pt x="229" y="0"/>
                      <a:pt x="254" y="7"/>
                      <a:pt x="272" y="21"/>
                    </a:cubicBezTo>
                    <a:cubicBezTo>
                      <a:pt x="291" y="35"/>
                      <a:pt x="300" y="54"/>
                      <a:pt x="300" y="77"/>
                    </a:cubicBezTo>
                    <a:close/>
                    <a:moveTo>
                      <a:pt x="71" y="183"/>
                    </a:moveTo>
                    <a:cubicBezTo>
                      <a:pt x="121" y="180"/>
                      <a:pt x="160" y="168"/>
                      <a:pt x="190" y="149"/>
                    </a:cubicBezTo>
                    <a:cubicBezTo>
                      <a:pt x="220" y="129"/>
                      <a:pt x="235" y="105"/>
                      <a:pt x="235" y="77"/>
                    </a:cubicBezTo>
                    <a:cubicBezTo>
                      <a:pt x="235" y="63"/>
                      <a:pt x="231" y="51"/>
                      <a:pt x="223" y="42"/>
                    </a:cubicBezTo>
                    <a:cubicBezTo>
                      <a:pt x="216" y="33"/>
                      <a:pt x="205" y="29"/>
                      <a:pt x="190" y="29"/>
                    </a:cubicBezTo>
                    <a:cubicBezTo>
                      <a:pt x="172" y="29"/>
                      <a:pt x="155" y="36"/>
                      <a:pt x="139" y="50"/>
                    </a:cubicBezTo>
                    <a:cubicBezTo>
                      <a:pt x="122" y="65"/>
                      <a:pt x="108" y="84"/>
                      <a:pt x="96" y="108"/>
                    </a:cubicBezTo>
                    <a:cubicBezTo>
                      <a:pt x="84" y="132"/>
                      <a:pt x="76" y="157"/>
                      <a:pt x="71" y="183"/>
                    </a:cubicBezTo>
                    <a:close/>
                  </a:path>
                </a:pathLst>
              </a:custGeom>
              <a:solidFill>
                <a:srgbClr val="BF0041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1" name="Freihandform: Form 30"/>
              <p:cNvSpPr/>
              <p:nvPr/>
            </p:nvSpPr>
            <p:spPr bwMode="auto">
              <a:xfrm>
                <a:off x="3881159" y="4396320"/>
                <a:ext cx="1774800" cy="126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31" h="36" extrusionOk="0">
                    <a:moveTo>
                      <a:pt x="0" y="0"/>
                    </a:moveTo>
                    <a:lnTo>
                      <a:pt x="4931" y="0"/>
                    </a:lnTo>
                    <a:lnTo>
                      <a:pt x="4931" y="36"/>
                    </a:lnTo>
                    <a:lnTo>
                      <a:pt x="0" y="36"/>
                    </a:lnTo>
                    <a:close/>
                  </a:path>
                </a:pathLst>
              </a:custGeom>
              <a:solidFill>
                <a:srgbClr val="000000"/>
              </a:solidFill>
              <a:ln cap="flat">
                <a:noFill/>
                <a:prstDash val="solid"/>
              </a:ln>
            </p:spPr>
            <p:txBody>
              <a:bodyPr wrap="square" lIns="90000" tIns="45000" rIns="90000" bIns="45000" anchor="ctr" anchorCtr="1" compatLnSpc="0"/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2" name="Freihandform: Form 31"/>
              <p:cNvSpPr/>
              <p:nvPr/>
            </p:nvSpPr>
            <p:spPr bwMode="auto">
              <a:xfrm>
                <a:off x="3913920" y="4474080"/>
                <a:ext cx="52200" cy="182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6" h="509" extrusionOk="0">
                    <a:moveTo>
                      <a:pt x="66" y="483"/>
                    </a:moveTo>
                    <a:lnTo>
                      <a:pt x="124" y="492"/>
                    </a:lnTo>
                    <a:lnTo>
                      <a:pt x="122" y="509"/>
                    </a:lnTo>
                    <a:lnTo>
                      <a:pt x="0" y="509"/>
                    </a:lnTo>
                    <a:lnTo>
                      <a:pt x="57" y="182"/>
                    </a:lnTo>
                    <a:lnTo>
                      <a:pt x="9" y="173"/>
                    </a:lnTo>
                    <a:lnTo>
                      <a:pt x="12" y="156"/>
                    </a:lnTo>
                    <a:lnTo>
                      <a:pt x="123" y="156"/>
                    </a:lnTo>
                    <a:close/>
                    <a:moveTo>
                      <a:pt x="146" y="41"/>
                    </a:moveTo>
                    <a:cubicBezTo>
                      <a:pt x="146" y="52"/>
                      <a:pt x="142" y="61"/>
                      <a:pt x="134" y="69"/>
                    </a:cubicBezTo>
                    <a:cubicBezTo>
                      <a:pt x="126" y="77"/>
                      <a:pt x="117" y="81"/>
                      <a:pt x="106" y="81"/>
                    </a:cubicBezTo>
                    <a:cubicBezTo>
                      <a:pt x="95" y="81"/>
                      <a:pt x="85" y="77"/>
                      <a:pt x="77" y="69"/>
                    </a:cubicBezTo>
                    <a:cubicBezTo>
                      <a:pt x="69" y="61"/>
                      <a:pt x="65" y="52"/>
                      <a:pt x="65" y="41"/>
                    </a:cubicBezTo>
                    <a:cubicBezTo>
                      <a:pt x="65" y="30"/>
                      <a:pt x="69" y="20"/>
                      <a:pt x="77" y="12"/>
                    </a:cubicBezTo>
                    <a:cubicBezTo>
                      <a:pt x="85" y="4"/>
                      <a:pt x="95" y="0"/>
                      <a:pt x="106" y="0"/>
                    </a:cubicBezTo>
                    <a:cubicBezTo>
                      <a:pt x="117" y="0"/>
                      <a:pt x="126" y="4"/>
                      <a:pt x="134" y="12"/>
                    </a:cubicBezTo>
                    <a:cubicBezTo>
                      <a:pt x="142" y="20"/>
                      <a:pt x="146" y="30"/>
                      <a:pt x="146" y="41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3" name="Freihandform: Form 32"/>
              <p:cNvSpPr/>
              <p:nvPr/>
            </p:nvSpPr>
            <p:spPr bwMode="auto">
              <a:xfrm>
                <a:off x="3984840" y="4526640"/>
                <a:ext cx="11556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22" h="362" extrusionOk="0">
                    <a:moveTo>
                      <a:pt x="253" y="81"/>
                    </a:moveTo>
                    <a:cubicBezTo>
                      <a:pt x="253" y="70"/>
                      <a:pt x="250" y="61"/>
                      <a:pt x="245" y="54"/>
                    </a:cubicBezTo>
                    <a:cubicBezTo>
                      <a:pt x="239" y="47"/>
                      <a:pt x="229" y="44"/>
                      <a:pt x="216" y="44"/>
                    </a:cubicBezTo>
                    <a:cubicBezTo>
                      <a:pt x="198" y="44"/>
                      <a:pt x="178" y="51"/>
                      <a:pt x="156" y="67"/>
                    </a:cubicBezTo>
                    <a:cubicBezTo>
                      <a:pt x="135" y="83"/>
                      <a:pt x="117" y="102"/>
                      <a:pt x="103" y="126"/>
                    </a:cubicBezTo>
                    <a:lnTo>
                      <a:pt x="62" y="362"/>
                    </a:lnTo>
                    <a:lnTo>
                      <a:pt x="0" y="362"/>
                    </a:lnTo>
                    <a:lnTo>
                      <a:pt x="57" y="35"/>
                    </a:lnTo>
                    <a:lnTo>
                      <a:pt x="13" y="26"/>
                    </a:lnTo>
                    <a:lnTo>
                      <a:pt x="16" y="9"/>
                    </a:lnTo>
                    <a:lnTo>
                      <a:pt x="119" y="9"/>
                    </a:lnTo>
                    <a:lnTo>
                      <a:pt x="109" y="81"/>
                    </a:lnTo>
                    <a:cubicBezTo>
                      <a:pt x="130" y="54"/>
                      <a:pt x="152" y="34"/>
                      <a:pt x="174" y="20"/>
                    </a:cubicBezTo>
                    <a:cubicBezTo>
                      <a:pt x="196" y="7"/>
                      <a:pt x="218" y="0"/>
                      <a:pt x="240" y="0"/>
                    </a:cubicBezTo>
                    <a:cubicBezTo>
                      <a:pt x="265" y="0"/>
                      <a:pt x="284" y="7"/>
                      <a:pt x="296" y="20"/>
                    </a:cubicBezTo>
                    <a:cubicBezTo>
                      <a:pt x="309" y="34"/>
                      <a:pt x="315" y="54"/>
                      <a:pt x="315" y="79"/>
                    </a:cubicBezTo>
                    <a:cubicBezTo>
                      <a:pt x="315" y="83"/>
                      <a:pt x="315" y="88"/>
                      <a:pt x="314" y="95"/>
                    </a:cubicBezTo>
                    <a:cubicBezTo>
                      <a:pt x="313" y="103"/>
                      <a:pt x="299" y="183"/>
                      <a:pt x="273" y="336"/>
                    </a:cubicBezTo>
                    <a:lnTo>
                      <a:pt x="322" y="345"/>
                    </a:lnTo>
                    <a:lnTo>
                      <a:pt x="319" y="362"/>
                    </a:lnTo>
                    <a:lnTo>
                      <a:pt x="207" y="362"/>
                    </a:lnTo>
                    <a:lnTo>
                      <a:pt x="245" y="144"/>
                    </a:lnTo>
                    <a:cubicBezTo>
                      <a:pt x="251" y="112"/>
                      <a:pt x="253" y="91"/>
                      <a:pt x="253" y="81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4" name="Freihandform: Form 33"/>
              <p:cNvSpPr/>
              <p:nvPr/>
            </p:nvSpPr>
            <p:spPr bwMode="auto">
              <a:xfrm>
                <a:off x="4096080" y="4526640"/>
                <a:ext cx="144360" cy="18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2" h="526" extrusionOk="0">
                    <a:moveTo>
                      <a:pt x="131" y="362"/>
                    </a:moveTo>
                    <a:lnTo>
                      <a:pt x="127" y="395"/>
                    </a:lnTo>
                    <a:lnTo>
                      <a:pt x="109" y="499"/>
                    </a:lnTo>
                    <a:lnTo>
                      <a:pt x="169" y="508"/>
                    </a:lnTo>
                    <a:lnTo>
                      <a:pt x="166" y="526"/>
                    </a:lnTo>
                    <a:lnTo>
                      <a:pt x="0" y="526"/>
                    </a:lnTo>
                    <a:lnTo>
                      <a:pt x="3" y="508"/>
                    </a:lnTo>
                    <a:lnTo>
                      <a:pt x="48" y="499"/>
                    </a:lnTo>
                    <a:lnTo>
                      <a:pt x="129" y="36"/>
                    </a:lnTo>
                    <a:lnTo>
                      <a:pt x="91" y="26"/>
                    </a:lnTo>
                    <a:lnTo>
                      <a:pt x="94" y="9"/>
                    </a:lnTo>
                    <a:lnTo>
                      <a:pt x="192" y="9"/>
                    </a:lnTo>
                    <a:lnTo>
                      <a:pt x="185" y="66"/>
                    </a:lnTo>
                    <a:cubicBezTo>
                      <a:pt x="229" y="22"/>
                      <a:pt x="268" y="0"/>
                      <a:pt x="302" y="0"/>
                    </a:cubicBezTo>
                    <a:cubicBezTo>
                      <a:pt x="332" y="0"/>
                      <a:pt x="357" y="11"/>
                      <a:pt x="375" y="33"/>
                    </a:cubicBezTo>
                    <a:cubicBezTo>
                      <a:pt x="393" y="56"/>
                      <a:pt x="402" y="86"/>
                      <a:pt x="402" y="125"/>
                    </a:cubicBezTo>
                    <a:cubicBezTo>
                      <a:pt x="402" y="169"/>
                      <a:pt x="393" y="210"/>
                      <a:pt x="374" y="248"/>
                    </a:cubicBezTo>
                    <a:cubicBezTo>
                      <a:pt x="356" y="286"/>
                      <a:pt x="330" y="316"/>
                      <a:pt x="298" y="338"/>
                    </a:cubicBezTo>
                    <a:cubicBezTo>
                      <a:pt x="266" y="359"/>
                      <a:pt x="232" y="370"/>
                      <a:pt x="194" y="370"/>
                    </a:cubicBezTo>
                    <a:cubicBezTo>
                      <a:pt x="183" y="370"/>
                      <a:pt x="171" y="369"/>
                      <a:pt x="159" y="367"/>
                    </a:cubicBezTo>
                    <a:cubicBezTo>
                      <a:pt x="147" y="366"/>
                      <a:pt x="137" y="364"/>
                      <a:pt x="131" y="362"/>
                    </a:cubicBezTo>
                    <a:close/>
                    <a:moveTo>
                      <a:pt x="140" y="322"/>
                    </a:moveTo>
                    <a:cubicBezTo>
                      <a:pt x="155" y="334"/>
                      <a:pt x="176" y="340"/>
                      <a:pt x="203" y="340"/>
                    </a:cubicBezTo>
                    <a:cubicBezTo>
                      <a:pt x="227" y="340"/>
                      <a:pt x="249" y="331"/>
                      <a:pt x="269" y="313"/>
                    </a:cubicBezTo>
                    <a:cubicBezTo>
                      <a:pt x="289" y="295"/>
                      <a:pt x="305" y="269"/>
                      <a:pt x="317" y="236"/>
                    </a:cubicBezTo>
                    <a:cubicBezTo>
                      <a:pt x="329" y="203"/>
                      <a:pt x="336" y="169"/>
                      <a:pt x="336" y="135"/>
                    </a:cubicBezTo>
                    <a:cubicBezTo>
                      <a:pt x="336" y="107"/>
                      <a:pt x="330" y="86"/>
                      <a:pt x="319" y="70"/>
                    </a:cubicBezTo>
                    <a:cubicBezTo>
                      <a:pt x="308" y="55"/>
                      <a:pt x="293" y="47"/>
                      <a:pt x="275" y="47"/>
                    </a:cubicBezTo>
                    <a:cubicBezTo>
                      <a:pt x="261" y="47"/>
                      <a:pt x="246" y="52"/>
                      <a:pt x="228" y="62"/>
                    </a:cubicBezTo>
                    <a:cubicBezTo>
                      <a:pt x="210" y="71"/>
                      <a:pt x="194" y="84"/>
                      <a:pt x="181" y="99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5" name="Freihandform: Form 34"/>
              <p:cNvSpPr/>
              <p:nvPr/>
            </p:nvSpPr>
            <p:spPr bwMode="auto">
              <a:xfrm>
                <a:off x="4263120" y="4530240"/>
                <a:ext cx="11304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5" h="362" extrusionOk="0">
                    <a:moveTo>
                      <a:pt x="62" y="280"/>
                    </a:moveTo>
                    <a:cubicBezTo>
                      <a:pt x="62" y="291"/>
                      <a:pt x="65" y="301"/>
                      <a:pt x="71" y="308"/>
                    </a:cubicBezTo>
                    <a:cubicBezTo>
                      <a:pt x="77" y="314"/>
                      <a:pt x="86" y="318"/>
                      <a:pt x="99" y="318"/>
                    </a:cubicBezTo>
                    <a:cubicBezTo>
                      <a:pt x="117" y="318"/>
                      <a:pt x="137" y="310"/>
                      <a:pt x="159" y="295"/>
                    </a:cubicBezTo>
                    <a:cubicBezTo>
                      <a:pt x="181" y="279"/>
                      <a:pt x="198" y="260"/>
                      <a:pt x="212" y="237"/>
                    </a:cubicBezTo>
                    <a:lnTo>
                      <a:pt x="253" y="0"/>
                    </a:lnTo>
                    <a:lnTo>
                      <a:pt x="315" y="0"/>
                    </a:lnTo>
                    <a:lnTo>
                      <a:pt x="258" y="326"/>
                    </a:lnTo>
                    <a:lnTo>
                      <a:pt x="302" y="336"/>
                    </a:lnTo>
                    <a:lnTo>
                      <a:pt x="299" y="353"/>
                    </a:lnTo>
                    <a:lnTo>
                      <a:pt x="196" y="353"/>
                    </a:lnTo>
                    <a:lnTo>
                      <a:pt x="206" y="280"/>
                    </a:lnTo>
                    <a:cubicBezTo>
                      <a:pt x="185" y="307"/>
                      <a:pt x="164" y="327"/>
                      <a:pt x="142" y="341"/>
                    </a:cubicBezTo>
                    <a:cubicBezTo>
                      <a:pt x="119" y="355"/>
                      <a:pt x="97" y="361"/>
                      <a:pt x="75" y="362"/>
                    </a:cubicBezTo>
                    <a:cubicBezTo>
                      <a:pt x="50" y="361"/>
                      <a:pt x="32" y="355"/>
                      <a:pt x="19" y="341"/>
                    </a:cubicBezTo>
                    <a:cubicBezTo>
                      <a:pt x="6" y="327"/>
                      <a:pt x="0" y="308"/>
                      <a:pt x="0" y="282"/>
                    </a:cubicBezTo>
                    <a:cubicBezTo>
                      <a:pt x="0" y="279"/>
                      <a:pt x="1" y="272"/>
                      <a:pt x="2" y="262"/>
                    </a:cubicBezTo>
                    <a:cubicBezTo>
                      <a:pt x="3" y="253"/>
                      <a:pt x="17" y="174"/>
                      <a:pt x="42" y="26"/>
                    </a:cubicBezTo>
                    <a:lnTo>
                      <a:pt x="1" y="17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70" y="218"/>
                    </a:lnTo>
                    <a:cubicBezTo>
                      <a:pt x="65" y="249"/>
                      <a:pt x="62" y="270"/>
                      <a:pt x="62" y="280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6" name="Freihandform: Form 35"/>
              <p:cNvSpPr/>
              <p:nvPr/>
            </p:nvSpPr>
            <p:spPr bwMode="auto">
              <a:xfrm>
                <a:off x="4398479" y="4501080"/>
                <a:ext cx="69120" cy="158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3" h="440" extrusionOk="0">
                    <a:moveTo>
                      <a:pt x="65" y="367"/>
                    </a:moveTo>
                    <a:cubicBezTo>
                      <a:pt x="65" y="378"/>
                      <a:pt x="67" y="387"/>
                      <a:pt x="73" y="393"/>
                    </a:cubicBezTo>
                    <a:cubicBezTo>
                      <a:pt x="79" y="398"/>
                      <a:pt x="86" y="401"/>
                      <a:pt x="94" y="401"/>
                    </a:cubicBezTo>
                    <a:cubicBezTo>
                      <a:pt x="112" y="401"/>
                      <a:pt x="131" y="397"/>
                      <a:pt x="151" y="390"/>
                    </a:cubicBezTo>
                    <a:lnTo>
                      <a:pt x="159" y="407"/>
                    </a:lnTo>
                    <a:cubicBezTo>
                      <a:pt x="128" y="429"/>
                      <a:pt x="97" y="440"/>
                      <a:pt x="66" y="440"/>
                    </a:cubicBezTo>
                    <a:cubicBezTo>
                      <a:pt x="47" y="440"/>
                      <a:pt x="31" y="434"/>
                      <a:pt x="20" y="422"/>
                    </a:cubicBezTo>
                    <a:cubicBezTo>
                      <a:pt x="9" y="410"/>
                      <a:pt x="3" y="393"/>
                      <a:pt x="3" y="372"/>
                    </a:cubicBezTo>
                    <a:cubicBezTo>
                      <a:pt x="3" y="365"/>
                      <a:pt x="4" y="356"/>
                      <a:pt x="5" y="346"/>
                    </a:cubicBezTo>
                    <a:cubicBezTo>
                      <a:pt x="6" y="336"/>
                      <a:pt x="20" y="258"/>
                      <a:pt x="46" y="112"/>
                    </a:cubicBezTo>
                    <a:lnTo>
                      <a:pt x="0" y="112"/>
                    </a:lnTo>
                    <a:lnTo>
                      <a:pt x="3" y="95"/>
                    </a:lnTo>
                    <a:lnTo>
                      <a:pt x="52" y="80"/>
                    </a:lnTo>
                    <a:lnTo>
                      <a:pt x="103" y="0"/>
                    </a:lnTo>
                    <a:lnTo>
                      <a:pt x="127" y="0"/>
                    </a:lnTo>
                    <a:lnTo>
                      <a:pt x="113" y="80"/>
                    </a:lnTo>
                    <a:lnTo>
                      <a:pt x="193" y="80"/>
                    </a:lnTo>
                    <a:lnTo>
                      <a:pt x="187" y="112"/>
                    </a:lnTo>
                    <a:lnTo>
                      <a:pt x="107" y="112"/>
                    </a:lnTo>
                    <a:lnTo>
                      <a:pt x="71" y="317"/>
                    </a:lnTo>
                    <a:cubicBezTo>
                      <a:pt x="67" y="340"/>
                      <a:pt x="65" y="357"/>
                      <a:pt x="65" y="367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7" name="Freihandform: Form 36"/>
              <p:cNvSpPr/>
              <p:nvPr/>
            </p:nvSpPr>
            <p:spPr bwMode="auto">
              <a:xfrm>
                <a:off x="4530960" y="4526640"/>
                <a:ext cx="119520" cy="132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33" h="370" extrusionOk="0">
                    <a:moveTo>
                      <a:pt x="273" y="336"/>
                    </a:moveTo>
                    <a:lnTo>
                      <a:pt x="316" y="345"/>
                    </a:lnTo>
                    <a:lnTo>
                      <a:pt x="313" y="362"/>
                    </a:lnTo>
                    <a:lnTo>
                      <a:pt x="206" y="362"/>
                    </a:lnTo>
                    <a:lnTo>
                      <a:pt x="217" y="303"/>
                    </a:lnTo>
                    <a:cubicBezTo>
                      <a:pt x="174" y="348"/>
                      <a:pt x="136" y="370"/>
                      <a:pt x="101" y="370"/>
                    </a:cubicBezTo>
                    <a:cubicBezTo>
                      <a:pt x="70" y="370"/>
                      <a:pt x="46" y="359"/>
                      <a:pt x="28" y="336"/>
                    </a:cubicBezTo>
                    <a:cubicBezTo>
                      <a:pt x="9" y="314"/>
                      <a:pt x="0" y="283"/>
                      <a:pt x="0" y="244"/>
                    </a:cubicBezTo>
                    <a:cubicBezTo>
                      <a:pt x="0" y="201"/>
                      <a:pt x="10" y="160"/>
                      <a:pt x="29" y="121"/>
                    </a:cubicBezTo>
                    <a:cubicBezTo>
                      <a:pt x="48" y="83"/>
                      <a:pt x="73" y="53"/>
                      <a:pt x="106" y="32"/>
                    </a:cubicBezTo>
                    <a:cubicBezTo>
                      <a:pt x="138" y="11"/>
                      <a:pt x="172" y="0"/>
                      <a:pt x="210" y="0"/>
                    </a:cubicBezTo>
                    <a:cubicBezTo>
                      <a:pt x="240" y="0"/>
                      <a:pt x="269" y="5"/>
                      <a:pt x="296" y="16"/>
                    </a:cubicBezTo>
                    <a:lnTo>
                      <a:pt x="312" y="3"/>
                    </a:lnTo>
                    <a:lnTo>
                      <a:pt x="333" y="3"/>
                    </a:lnTo>
                    <a:close/>
                    <a:moveTo>
                      <a:pt x="262" y="48"/>
                    </a:moveTo>
                    <a:cubicBezTo>
                      <a:pt x="253" y="41"/>
                      <a:pt x="244" y="36"/>
                      <a:pt x="235" y="34"/>
                    </a:cubicBezTo>
                    <a:cubicBezTo>
                      <a:pt x="227" y="31"/>
                      <a:pt x="216" y="30"/>
                      <a:pt x="204" y="30"/>
                    </a:cubicBezTo>
                    <a:cubicBezTo>
                      <a:pt x="178" y="30"/>
                      <a:pt x="156" y="39"/>
                      <a:pt x="135" y="58"/>
                    </a:cubicBezTo>
                    <a:cubicBezTo>
                      <a:pt x="114" y="77"/>
                      <a:pt x="97" y="102"/>
                      <a:pt x="85" y="134"/>
                    </a:cubicBezTo>
                    <a:cubicBezTo>
                      <a:pt x="73" y="166"/>
                      <a:pt x="67" y="200"/>
                      <a:pt x="67" y="235"/>
                    </a:cubicBezTo>
                    <a:cubicBezTo>
                      <a:pt x="67" y="261"/>
                      <a:pt x="73" y="283"/>
                      <a:pt x="84" y="299"/>
                    </a:cubicBezTo>
                    <a:cubicBezTo>
                      <a:pt x="95" y="315"/>
                      <a:pt x="110" y="323"/>
                      <a:pt x="129" y="323"/>
                    </a:cubicBezTo>
                    <a:cubicBezTo>
                      <a:pt x="157" y="323"/>
                      <a:pt x="188" y="305"/>
                      <a:pt x="222" y="271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8" name="Freihandform: Form 37"/>
              <p:cNvSpPr/>
              <p:nvPr/>
            </p:nvSpPr>
            <p:spPr bwMode="auto">
              <a:xfrm>
                <a:off x="4671360" y="4526640"/>
                <a:ext cx="17784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95" h="362" extrusionOk="0">
                    <a:moveTo>
                      <a:pt x="300" y="82"/>
                    </a:moveTo>
                    <a:cubicBezTo>
                      <a:pt x="317" y="58"/>
                      <a:pt x="336" y="38"/>
                      <a:pt x="358" y="23"/>
                    </a:cubicBezTo>
                    <a:cubicBezTo>
                      <a:pt x="379" y="8"/>
                      <a:pt x="400" y="0"/>
                      <a:pt x="420" y="0"/>
                    </a:cubicBezTo>
                    <a:cubicBezTo>
                      <a:pt x="441" y="0"/>
                      <a:pt x="457" y="7"/>
                      <a:pt x="470" y="20"/>
                    </a:cubicBezTo>
                    <a:cubicBezTo>
                      <a:pt x="482" y="33"/>
                      <a:pt x="488" y="53"/>
                      <a:pt x="488" y="78"/>
                    </a:cubicBezTo>
                    <a:cubicBezTo>
                      <a:pt x="488" y="84"/>
                      <a:pt x="487" y="91"/>
                      <a:pt x="486" y="100"/>
                    </a:cubicBezTo>
                    <a:cubicBezTo>
                      <a:pt x="485" y="108"/>
                      <a:pt x="472" y="187"/>
                      <a:pt x="446" y="336"/>
                    </a:cubicBezTo>
                    <a:lnTo>
                      <a:pt x="495" y="345"/>
                    </a:lnTo>
                    <a:lnTo>
                      <a:pt x="492" y="362"/>
                    </a:lnTo>
                    <a:lnTo>
                      <a:pt x="379" y="362"/>
                    </a:lnTo>
                    <a:lnTo>
                      <a:pt x="418" y="144"/>
                    </a:lnTo>
                    <a:cubicBezTo>
                      <a:pt x="423" y="113"/>
                      <a:pt x="426" y="93"/>
                      <a:pt x="426" y="81"/>
                    </a:cubicBezTo>
                    <a:cubicBezTo>
                      <a:pt x="426" y="70"/>
                      <a:pt x="424" y="61"/>
                      <a:pt x="418" y="54"/>
                    </a:cubicBezTo>
                    <a:cubicBezTo>
                      <a:pt x="413" y="47"/>
                      <a:pt x="405" y="44"/>
                      <a:pt x="394" y="44"/>
                    </a:cubicBezTo>
                    <a:cubicBezTo>
                      <a:pt x="383" y="44"/>
                      <a:pt x="369" y="49"/>
                      <a:pt x="354" y="60"/>
                    </a:cubicBezTo>
                    <a:cubicBezTo>
                      <a:pt x="339" y="70"/>
                      <a:pt x="325" y="84"/>
                      <a:pt x="313" y="100"/>
                    </a:cubicBezTo>
                    <a:cubicBezTo>
                      <a:pt x="300" y="116"/>
                      <a:pt x="293" y="132"/>
                      <a:pt x="290" y="146"/>
                    </a:cubicBezTo>
                    <a:lnTo>
                      <a:pt x="253" y="362"/>
                    </a:lnTo>
                    <a:lnTo>
                      <a:pt x="191" y="362"/>
                    </a:lnTo>
                    <a:lnTo>
                      <a:pt x="229" y="144"/>
                    </a:lnTo>
                    <a:cubicBezTo>
                      <a:pt x="235" y="111"/>
                      <a:pt x="238" y="90"/>
                      <a:pt x="238" y="81"/>
                    </a:cubicBezTo>
                    <a:cubicBezTo>
                      <a:pt x="238" y="70"/>
                      <a:pt x="236" y="61"/>
                      <a:pt x="230" y="54"/>
                    </a:cubicBezTo>
                    <a:cubicBezTo>
                      <a:pt x="225" y="47"/>
                      <a:pt x="216" y="44"/>
                      <a:pt x="204" y="44"/>
                    </a:cubicBezTo>
                    <a:cubicBezTo>
                      <a:pt x="193" y="44"/>
                      <a:pt x="180" y="49"/>
                      <a:pt x="164" y="61"/>
                    </a:cubicBezTo>
                    <a:cubicBezTo>
                      <a:pt x="148" y="72"/>
                      <a:pt x="134" y="85"/>
                      <a:pt x="121" y="101"/>
                    </a:cubicBezTo>
                    <a:cubicBezTo>
                      <a:pt x="109" y="117"/>
                      <a:pt x="102" y="132"/>
                      <a:pt x="100" y="146"/>
                    </a:cubicBezTo>
                    <a:lnTo>
                      <a:pt x="62" y="362"/>
                    </a:lnTo>
                    <a:lnTo>
                      <a:pt x="0" y="362"/>
                    </a:lnTo>
                    <a:lnTo>
                      <a:pt x="57" y="36"/>
                    </a:lnTo>
                    <a:lnTo>
                      <a:pt x="13" y="26"/>
                    </a:lnTo>
                    <a:lnTo>
                      <a:pt x="16" y="9"/>
                    </a:lnTo>
                    <a:lnTo>
                      <a:pt x="121" y="9"/>
                    </a:lnTo>
                    <a:lnTo>
                      <a:pt x="110" y="82"/>
                    </a:lnTo>
                    <a:cubicBezTo>
                      <a:pt x="128" y="57"/>
                      <a:pt x="147" y="38"/>
                      <a:pt x="169" y="23"/>
                    </a:cubicBezTo>
                    <a:cubicBezTo>
                      <a:pt x="191" y="8"/>
                      <a:pt x="211" y="0"/>
                      <a:pt x="231" y="0"/>
                    </a:cubicBezTo>
                    <a:cubicBezTo>
                      <a:pt x="253" y="0"/>
                      <a:pt x="270" y="7"/>
                      <a:pt x="282" y="21"/>
                    </a:cubicBezTo>
                    <a:cubicBezTo>
                      <a:pt x="294" y="35"/>
                      <a:pt x="300" y="55"/>
                      <a:pt x="300" y="82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39" name="Freihandform: Form 38"/>
              <p:cNvSpPr/>
              <p:nvPr/>
            </p:nvSpPr>
            <p:spPr bwMode="auto">
              <a:xfrm>
                <a:off x="4844880" y="4526640"/>
                <a:ext cx="145800" cy="1890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406" h="526" extrusionOk="0">
                    <a:moveTo>
                      <a:pt x="133" y="362"/>
                    </a:moveTo>
                    <a:lnTo>
                      <a:pt x="128" y="395"/>
                    </a:lnTo>
                    <a:lnTo>
                      <a:pt x="110" y="499"/>
                    </a:lnTo>
                    <a:lnTo>
                      <a:pt x="170" y="508"/>
                    </a:lnTo>
                    <a:lnTo>
                      <a:pt x="167" y="526"/>
                    </a:lnTo>
                    <a:lnTo>
                      <a:pt x="0" y="526"/>
                    </a:lnTo>
                    <a:lnTo>
                      <a:pt x="3" y="508"/>
                    </a:lnTo>
                    <a:lnTo>
                      <a:pt x="48" y="499"/>
                    </a:lnTo>
                    <a:lnTo>
                      <a:pt x="131" y="36"/>
                    </a:lnTo>
                    <a:lnTo>
                      <a:pt x="92" y="26"/>
                    </a:lnTo>
                    <a:lnTo>
                      <a:pt x="95" y="9"/>
                    </a:lnTo>
                    <a:lnTo>
                      <a:pt x="195" y="9"/>
                    </a:lnTo>
                    <a:lnTo>
                      <a:pt x="187" y="66"/>
                    </a:lnTo>
                    <a:cubicBezTo>
                      <a:pt x="231" y="22"/>
                      <a:pt x="271" y="0"/>
                      <a:pt x="306" y="0"/>
                    </a:cubicBezTo>
                    <a:cubicBezTo>
                      <a:pt x="336" y="0"/>
                      <a:pt x="360" y="11"/>
                      <a:pt x="379" y="33"/>
                    </a:cubicBezTo>
                    <a:cubicBezTo>
                      <a:pt x="397" y="56"/>
                      <a:pt x="406" y="86"/>
                      <a:pt x="406" y="125"/>
                    </a:cubicBezTo>
                    <a:cubicBezTo>
                      <a:pt x="406" y="169"/>
                      <a:pt x="397" y="210"/>
                      <a:pt x="378" y="248"/>
                    </a:cubicBezTo>
                    <a:cubicBezTo>
                      <a:pt x="359" y="286"/>
                      <a:pt x="334" y="316"/>
                      <a:pt x="302" y="338"/>
                    </a:cubicBezTo>
                    <a:cubicBezTo>
                      <a:pt x="269" y="359"/>
                      <a:pt x="234" y="370"/>
                      <a:pt x="196" y="370"/>
                    </a:cubicBezTo>
                    <a:cubicBezTo>
                      <a:pt x="185" y="370"/>
                      <a:pt x="173" y="369"/>
                      <a:pt x="161" y="367"/>
                    </a:cubicBezTo>
                    <a:cubicBezTo>
                      <a:pt x="148" y="366"/>
                      <a:pt x="139" y="364"/>
                      <a:pt x="133" y="362"/>
                    </a:cubicBezTo>
                    <a:close/>
                    <a:moveTo>
                      <a:pt x="142" y="322"/>
                    </a:moveTo>
                    <a:cubicBezTo>
                      <a:pt x="157" y="334"/>
                      <a:pt x="178" y="340"/>
                      <a:pt x="205" y="340"/>
                    </a:cubicBezTo>
                    <a:cubicBezTo>
                      <a:pt x="229" y="340"/>
                      <a:pt x="252" y="331"/>
                      <a:pt x="272" y="313"/>
                    </a:cubicBezTo>
                    <a:cubicBezTo>
                      <a:pt x="292" y="295"/>
                      <a:pt x="308" y="269"/>
                      <a:pt x="321" y="236"/>
                    </a:cubicBezTo>
                    <a:cubicBezTo>
                      <a:pt x="333" y="203"/>
                      <a:pt x="339" y="169"/>
                      <a:pt x="339" y="135"/>
                    </a:cubicBezTo>
                    <a:cubicBezTo>
                      <a:pt x="339" y="107"/>
                      <a:pt x="334" y="86"/>
                      <a:pt x="322" y="70"/>
                    </a:cubicBezTo>
                    <a:cubicBezTo>
                      <a:pt x="311" y="55"/>
                      <a:pt x="296" y="47"/>
                      <a:pt x="277" y="47"/>
                    </a:cubicBezTo>
                    <a:cubicBezTo>
                      <a:pt x="264" y="47"/>
                      <a:pt x="249" y="52"/>
                      <a:pt x="231" y="62"/>
                    </a:cubicBezTo>
                    <a:cubicBezTo>
                      <a:pt x="213" y="71"/>
                      <a:pt x="197" y="84"/>
                      <a:pt x="182" y="99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0" name="Freihandform: Form 39"/>
              <p:cNvSpPr/>
              <p:nvPr/>
            </p:nvSpPr>
            <p:spPr bwMode="auto">
              <a:xfrm>
                <a:off x="5014440" y="4465080"/>
                <a:ext cx="55800" cy="19152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56" h="533" extrusionOk="0">
                    <a:moveTo>
                      <a:pt x="67" y="507"/>
                    </a:moveTo>
                    <a:lnTo>
                      <a:pt x="126" y="516"/>
                    </a:lnTo>
                    <a:lnTo>
                      <a:pt x="123" y="533"/>
                    </a:lnTo>
                    <a:lnTo>
                      <a:pt x="0" y="533"/>
                    </a:lnTo>
                    <a:lnTo>
                      <a:pt x="89" y="26"/>
                    </a:lnTo>
                    <a:lnTo>
                      <a:pt x="41" y="17"/>
                    </a:lnTo>
                    <a:lnTo>
                      <a:pt x="44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1" name="Freihandform: Form 40"/>
              <p:cNvSpPr/>
              <p:nvPr/>
            </p:nvSpPr>
            <p:spPr bwMode="auto">
              <a:xfrm>
                <a:off x="5092919" y="4474080"/>
                <a:ext cx="52920" cy="18288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48" h="509" extrusionOk="0">
                    <a:moveTo>
                      <a:pt x="67" y="483"/>
                    </a:moveTo>
                    <a:lnTo>
                      <a:pt x="126" y="492"/>
                    </a:lnTo>
                    <a:lnTo>
                      <a:pt x="123" y="509"/>
                    </a:lnTo>
                    <a:lnTo>
                      <a:pt x="0" y="509"/>
                    </a:lnTo>
                    <a:lnTo>
                      <a:pt x="57" y="182"/>
                    </a:lnTo>
                    <a:lnTo>
                      <a:pt x="9" y="173"/>
                    </a:lnTo>
                    <a:lnTo>
                      <a:pt x="12" y="156"/>
                    </a:lnTo>
                    <a:lnTo>
                      <a:pt x="124" y="156"/>
                    </a:lnTo>
                    <a:close/>
                    <a:moveTo>
                      <a:pt x="148" y="41"/>
                    </a:moveTo>
                    <a:cubicBezTo>
                      <a:pt x="148" y="52"/>
                      <a:pt x="144" y="61"/>
                      <a:pt x="136" y="69"/>
                    </a:cubicBezTo>
                    <a:cubicBezTo>
                      <a:pt x="128" y="77"/>
                      <a:pt x="118" y="81"/>
                      <a:pt x="107" y="81"/>
                    </a:cubicBezTo>
                    <a:cubicBezTo>
                      <a:pt x="96" y="81"/>
                      <a:pt x="86" y="77"/>
                      <a:pt x="78" y="69"/>
                    </a:cubicBezTo>
                    <a:cubicBezTo>
                      <a:pt x="70" y="61"/>
                      <a:pt x="66" y="52"/>
                      <a:pt x="66" y="41"/>
                    </a:cubicBezTo>
                    <a:cubicBezTo>
                      <a:pt x="66" y="30"/>
                      <a:pt x="70" y="20"/>
                      <a:pt x="78" y="12"/>
                    </a:cubicBezTo>
                    <a:cubicBezTo>
                      <a:pt x="86" y="4"/>
                      <a:pt x="96" y="0"/>
                      <a:pt x="107" y="0"/>
                    </a:cubicBezTo>
                    <a:cubicBezTo>
                      <a:pt x="118" y="0"/>
                      <a:pt x="128" y="4"/>
                      <a:pt x="136" y="12"/>
                    </a:cubicBezTo>
                    <a:cubicBezTo>
                      <a:pt x="144" y="20"/>
                      <a:pt x="148" y="30"/>
                      <a:pt x="148" y="41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2" name="Freihandform: Form 41"/>
              <p:cNvSpPr/>
              <p:nvPr/>
            </p:nvSpPr>
            <p:spPr bwMode="auto">
              <a:xfrm>
                <a:off x="5167440" y="4501080"/>
                <a:ext cx="69840" cy="1580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195" h="440" extrusionOk="0">
                    <a:moveTo>
                      <a:pt x="65" y="367"/>
                    </a:moveTo>
                    <a:cubicBezTo>
                      <a:pt x="65" y="378"/>
                      <a:pt x="68" y="387"/>
                      <a:pt x="74" y="393"/>
                    </a:cubicBezTo>
                    <a:cubicBezTo>
                      <a:pt x="79" y="398"/>
                      <a:pt x="87" y="401"/>
                      <a:pt x="95" y="401"/>
                    </a:cubicBezTo>
                    <a:cubicBezTo>
                      <a:pt x="114" y="401"/>
                      <a:pt x="133" y="397"/>
                      <a:pt x="152" y="390"/>
                    </a:cubicBezTo>
                    <a:lnTo>
                      <a:pt x="160" y="407"/>
                    </a:lnTo>
                    <a:cubicBezTo>
                      <a:pt x="130" y="429"/>
                      <a:pt x="98" y="440"/>
                      <a:pt x="67" y="440"/>
                    </a:cubicBezTo>
                    <a:cubicBezTo>
                      <a:pt x="47" y="440"/>
                      <a:pt x="31" y="434"/>
                      <a:pt x="20" y="422"/>
                    </a:cubicBezTo>
                    <a:cubicBezTo>
                      <a:pt x="9" y="410"/>
                      <a:pt x="3" y="393"/>
                      <a:pt x="3" y="372"/>
                    </a:cubicBezTo>
                    <a:cubicBezTo>
                      <a:pt x="3" y="365"/>
                      <a:pt x="4" y="356"/>
                      <a:pt x="5" y="346"/>
                    </a:cubicBezTo>
                    <a:cubicBezTo>
                      <a:pt x="6" y="336"/>
                      <a:pt x="20" y="258"/>
                      <a:pt x="46" y="112"/>
                    </a:cubicBezTo>
                    <a:lnTo>
                      <a:pt x="0" y="112"/>
                    </a:lnTo>
                    <a:lnTo>
                      <a:pt x="3" y="95"/>
                    </a:lnTo>
                    <a:lnTo>
                      <a:pt x="53" y="80"/>
                    </a:lnTo>
                    <a:lnTo>
                      <a:pt x="104" y="0"/>
                    </a:lnTo>
                    <a:lnTo>
                      <a:pt x="128" y="0"/>
                    </a:lnTo>
                    <a:lnTo>
                      <a:pt x="115" y="80"/>
                    </a:lnTo>
                    <a:lnTo>
                      <a:pt x="195" y="80"/>
                    </a:lnTo>
                    <a:lnTo>
                      <a:pt x="189" y="112"/>
                    </a:lnTo>
                    <a:lnTo>
                      <a:pt x="109" y="112"/>
                    </a:lnTo>
                    <a:lnTo>
                      <a:pt x="72" y="317"/>
                    </a:lnTo>
                    <a:cubicBezTo>
                      <a:pt x="68" y="340"/>
                      <a:pt x="65" y="357"/>
                      <a:pt x="65" y="367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3" name="Freihandform: Form 42"/>
              <p:cNvSpPr/>
              <p:nvPr/>
            </p:nvSpPr>
            <p:spPr bwMode="auto">
              <a:xfrm>
                <a:off x="5246640" y="4530240"/>
                <a:ext cx="114120" cy="12996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18" h="362" extrusionOk="0">
                    <a:moveTo>
                      <a:pt x="62" y="280"/>
                    </a:moveTo>
                    <a:cubicBezTo>
                      <a:pt x="62" y="291"/>
                      <a:pt x="65" y="301"/>
                      <a:pt x="71" y="308"/>
                    </a:cubicBezTo>
                    <a:cubicBezTo>
                      <a:pt x="77" y="314"/>
                      <a:pt x="87" y="318"/>
                      <a:pt x="100" y="318"/>
                    </a:cubicBezTo>
                    <a:cubicBezTo>
                      <a:pt x="119" y="318"/>
                      <a:pt x="139" y="310"/>
                      <a:pt x="161" y="295"/>
                    </a:cubicBezTo>
                    <a:cubicBezTo>
                      <a:pt x="182" y="279"/>
                      <a:pt x="200" y="260"/>
                      <a:pt x="214" y="237"/>
                    </a:cubicBezTo>
                    <a:lnTo>
                      <a:pt x="256" y="0"/>
                    </a:lnTo>
                    <a:lnTo>
                      <a:pt x="318" y="0"/>
                    </a:lnTo>
                    <a:lnTo>
                      <a:pt x="261" y="326"/>
                    </a:lnTo>
                    <a:lnTo>
                      <a:pt x="305" y="336"/>
                    </a:lnTo>
                    <a:lnTo>
                      <a:pt x="302" y="353"/>
                    </a:lnTo>
                    <a:lnTo>
                      <a:pt x="198" y="353"/>
                    </a:lnTo>
                    <a:lnTo>
                      <a:pt x="208" y="280"/>
                    </a:lnTo>
                    <a:cubicBezTo>
                      <a:pt x="187" y="307"/>
                      <a:pt x="166" y="327"/>
                      <a:pt x="143" y="341"/>
                    </a:cubicBezTo>
                    <a:cubicBezTo>
                      <a:pt x="121" y="355"/>
                      <a:pt x="98" y="361"/>
                      <a:pt x="76" y="362"/>
                    </a:cubicBezTo>
                    <a:cubicBezTo>
                      <a:pt x="51" y="361"/>
                      <a:pt x="32" y="355"/>
                      <a:pt x="19" y="341"/>
                    </a:cubicBezTo>
                    <a:cubicBezTo>
                      <a:pt x="6" y="327"/>
                      <a:pt x="0" y="308"/>
                      <a:pt x="0" y="282"/>
                    </a:cubicBezTo>
                    <a:cubicBezTo>
                      <a:pt x="0" y="279"/>
                      <a:pt x="1" y="272"/>
                      <a:pt x="2" y="262"/>
                    </a:cubicBezTo>
                    <a:cubicBezTo>
                      <a:pt x="3" y="253"/>
                      <a:pt x="17" y="174"/>
                      <a:pt x="42" y="26"/>
                    </a:cubicBezTo>
                    <a:lnTo>
                      <a:pt x="1" y="17"/>
                    </a:lnTo>
                    <a:lnTo>
                      <a:pt x="4" y="0"/>
                    </a:lnTo>
                    <a:lnTo>
                      <a:pt x="109" y="0"/>
                    </a:lnTo>
                    <a:lnTo>
                      <a:pt x="71" y="218"/>
                    </a:lnTo>
                    <a:cubicBezTo>
                      <a:pt x="65" y="249"/>
                      <a:pt x="62" y="270"/>
                      <a:pt x="62" y="280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4" name="Freihandform: Form 43"/>
              <p:cNvSpPr/>
              <p:nvPr/>
            </p:nvSpPr>
            <p:spPr bwMode="auto">
              <a:xfrm>
                <a:off x="5379840" y="4465080"/>
                <a:ext cx="130320" cy="19440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63" h="541" extrusionOk="0">
                    <a:moveTo>
                      <a:pt x="271" y="180"/>
                    </a:moveTo>
                    <a:cubicBezTo>
                      <a:pt x="272" y="168"/>
                      <a:pt x="280" y="117"/>
                      <a:pt x="296" y="26"/>
                    </a:cubicBezTo>
                    <a:lnTo>
                      <a:pt x="238" y="17"/>
                    </a:lnTo>
                    <a:lnTo>
                      <a:pt x="241" y="0"/>
                    </a:lnTo>
                    <a:lnTo>
                      <a:pt x="363" y="0"/>
                    </a:lnTo>
                    <a:lnTo>
                      <a:pt x="273" y="507"/>
                    </a:lnTo>
                    <a:lnTo>
                      <a:pt x="315" y="516"/>
                    </a:lnTo>
                    <a:lnTo>
                      <a:pt x="312" y="533"/>
                    </a:lnTo>
                    <a:lnTo>
                      <a:pt x="205" y="533"/>
                    </a:lnTo>
                    <a:lnTo>
                      <a:pt x="216" y="475"/>
                    </a:lnTo>
                    <a:cubicBezTo>
                      <a:pt x="174" y="519"/>
                      <a:pt x="135" y="541"/>
                      <a:pt x="100" y="541"/>
                    </a:cubicBezTo>
                    <a:cubicBezTo>
                      <a:pt x="69" y="541"/>
                      <a:pt x="45" y="529"/>
                      <a:pt x="27" y="506"/>
                    </a:cubicBezTo>
                    <a:cubicBezTo>
                      <a:pt x="9" y="483"/>
                      <a:pt x="0" y="453"/>
                      <a:pt x="0" y="414"/>
                    </a:cubicBezTo>
                    <a:cubicBezTo>
                      <a:pt x="0" y="372"/>
                      <a:pt x="9" y="331"/>
                      <a:pt x="28" y="294"/>
                    </a:cubicBezTo>
                    <a:cubicBezTo>
                      <a:pt x="46" y="256"/>
                      <a:pt x="71" y="226"/>
                      <a:pt x="103" y="205"/>
                    </a:cubicBezTo>
                    <a:cubicBezTo>
                      <a:pt x="135" y="183"/>
                      <a:pt x="170" y="172"/>
                      <a:pt x="209" y="172"/>
                    </a:cubicBezTo>
                    <a:cubicBezTo>
                      <a:pt x="232" y="172"/>
                      <a:pt x="253" y="175"/>
                      <a:pt x="271" y="180"/>
                    </a:cubicBezTo>
                    <a:close/>
                    <a:moveTo>
                      <a:pt x="262" y="219"/>
                    </a:moveTo>
                    <a:cubicBezTo>
                      <a:pt x="253" y="214"/>
                      <a:pt x="244" y="209"/>
                      <a:pt x="235" y="206"/>
                    </a:cubicBezTo>
                    <a:cubicBezTo>
                      <a:pt x="226" y="203"/>
                      <a:pt x="215" y="201"/>
                      <a:pt x="201" y="201"/>
                    </a:cubicBezTo>
                    <a:cubicBezTo>
                      <a:pt x="178" y="201"/>
                      <a:pt x="156" y="210"/>
                      <a:pt x="135" y="229"/>
                    </a:cubicBezTo>
                    <a:cubicBezTo>
                      <a:pt x="115" y="247"/>
                      <a:pt x="98" y="273"/>
                      <a:pt x="86" y="305"/>
                    </a:cubicBezTo>
                    <a:cubicBezTo>
                      <a:pt x="73" y="338"/>
                      <a:pt x="67" y="371"/>
                      <a:pt x="67" y="406"/>
                    </a:cubicBezTo>
                    <a:cubicBezTo>
                      <a:pt x="67" y="433"/>
                      <a:pt x="72" y="454"/>
                      <a:pt x="83" y="470"/>
                    </a:cubicBezTo>
                    <a:cubicBezTo>
                      <a:pt x="94" y="486"/>
                      <a:pt x="109" y="494"/>
                      <a:pt x="128" y="494"/>
                    </a:cubicBezTo>
                    <a:cubicBezTo>
                      <a:pt x="142" y="494"/>
                      <a:pt x="157" y="490"/>
                      <a:pt x="174" y="480"/>
                    </a:cubicBezTo>
                    <a:cubicBezTo>
                      <a:pt x="190" y="471"/>
                      <a:pt x="206" y="459"/>
                      <a:pt x="221" y="442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5" name="Freihandform: Form 44"/>
              <p:cNvSpPr/>
              <p:nvPr/>
            </p:nvSpPr>
            <p:spPr bwMode="auto">
              <a:xfrm>
                <a:off x="5518800" y="4526280"/>
                <a:ext cx="107640" cy="132840"/>
              </a:xfrm>
              <a:custGeom>
                <a:avLst/>
                <a:gdLst/>
                <a:ahLst/>
                <a:cxnLst>
                  <a:cxn ang="3cd4">
                    <a:pos x="hc" y="t"/>
                  </a:cxn>
                  <a:cxn ang="cd2">
                    <a:pos x="l" y="vc"/>
                  </a:cxn>
                  <a:cxn ang="cd4">
                    <a:pos x="hc" y="b"/>
                  </a:cxn>
                  <a:cxn ang="0">
                    <a:pos x="r" y="vc"/>
                  </a:cxn>
                </a:cxnLst>
                <a:rect l="l" t="t" r="r" b="b"/>
                <a:pathLst>
                  <a:path w="300" h="370" extrusionOk="0">
                    <a:moveTo>
                      <a:pt x="300" y="77"/>
                    </a:moveTo>
                    <a:cubicBezTo>
                      <a:pt x="300" y="111"/>
                      <a:pt x="279" y="140"/>
                      <a:pt x="237" y="164"/>
                    </a:cubicBezTo>
                    <a:cubicBezTo>
                      <a:pt x="195" y="188"/>
                      <a:pt x="139" y="203"/>
                      <a:pt x="68" y="207"/>
                    </a:cubicBezTo>
                    <a:lnTo>
                      <a:pt x="66" y="235"/>
                    </a:lnTo>
                    <a:cubicBezTo>
                      <a:pt x="66" y="267"/>
                      <a:pt x="73" y="290"/>
                      <a:pt x="87" y="307"/>
                    </a:cubicBezTo>
                    <a:cubicBezTo>
                      <a:pt x="100" y="323"/>
                      <a:pt x="120" y="331"/>
                      <a:pt x="146" y="331"/>
                    </a:cubicBezTo>
                    <a:cubicBezTo>
                      <a:pt x="169" y="331"/>
                      <a:pt x="189" y="327"/>
                      <a:pt x="208" y="319"/>
                    </a:cubicBezTo>
                    <a:cubicBezTo>
                      <a:pt x="227" y="312"/>
                      <a:pt x="245" y="303"/>
                      <a:pt x="262" y="293"/>
                    </a:cubicBezTo>
                    <a:lnTo>
                      <a:pt x="273" y="309"/>
                    </a:lnTo>
                    <a:cubicBezTo>
                      <a:pt x="250" y="329"/>
                      <a:pt x="225" y="344"/>
                      <a:pt x="200" y="354"/>
                    </a:cubicBezTo>
                    <a:cubicBezTo>
                      <a:pt x="174" y="365"/>
                      <a:pt x="150" y="370"/>
                      <a:pt x="127" y="370"/>
                    </a:cubicBezTo>
                    <a:cubicBezTo>
                      <a:pt x="86" y="370"/>
                      <a:pt x="55" y="359"/>
                      <a:pt x="33" y="336"/>
                    </a:cubicBezTo>
                    <a:cubicBezTo>
                      <a:pt x="11" y="313"/>
                      <a:pt x="0" y="281"/>
                      <a:pt x="0" y="238"/>
                    </a:cubicBezTo>
                    <a:cubicBezTo>
                      <a:pt x="0" y="197"/>
                      <a:pt x="9" y="158"/>
                      <a:pt x="26" y="121"/>
                    </a:cubicBezTo>
                    <a:cubicBezTo>
                      <a:pt x="44" y="85"/>
                      <a:pt x="69" y="56"/>
                      <a:pt x="100" y="34"/>
                    </a:cubicBezTo>
                    <a:cubicBezTo>
                      <a:pt x="131" y="11"/>
                      <a:pt x="164" y="0"/>
                      <a:pt x="198" y="0"/>
                    </a:cubicBezTo>
                    <a:cubicBezTo>
                      <a:pt x="229" y="0"/>
                      <a:pt x="254" y="7"/>
                      <a:pt x="272" y="21"/>
                    </a:cubicBezTo>
                    <a:cubicBezTo>
                      <a:pt x="291" y="35"/>
                      <a:pt x="300" y="54"/>
                      <a:pt x="300" y="77"/>
                    </a:cubicBezTo>
                    <a:close/>
                    <a:moveTo>
                      <a:pt x="71" y="183"/>
                    </a:moveTo>
                    <a:cubicBezTo>
                      <a:pt x="121" y="180"/>
                      <a:pt x="160" y="168"/>
                      <a:pt x="190" y="149"/>
                    </a:cubicBezTo>
                    <a:cubicBezTo>
                      <a:pt x="220" y="129"/>
                      <a:pt x="235" y="105"/>
                      <a:pt x="235" y="77"/>
                    </a:cubicBezTo>
                    <a:cubicBezTo>
                      <a:pt x="235" y="63"/>
                      <a:pt x="231" y="51"/>
                      <a:pt x="223" y="42"/>
                    </a:cubicBezTo>
                    <a:cubicBezTo>
                      <a:pt x="216" y="33"/>
                      <a:pt x="205" y="29"/>
                      <a:pt x="190" y="29"/>
                    </a:cubicBezTo>
                    <a:cubicBezTo>
                      <a:pt x="172" y="29"/>
                      <a:pt x="155" y="36"/>
                      <a:pt x="139" y="50"/>
                    </a:cubicBezTo>
                    <a:cubicBezTo>
                      <a:pt x="122" y="65"/>
                      <a:pt x="108" y="84"/>
                      <a:pt x="96" y="108"/>
                    </a:cubicBezTo>
                    <a:cubicBezTo>
                      <a:pt x="84" y="132"/>
                      <a:pt x="76" y="157"/>
                      <a:pt x="71" y="183"/>
                    </a:cubicBezTo>
                    <a:close/>
                  </a:path>
                </a:pathLst>
              </a:custGeom>
              <a:solidFill>
                <a:srgbClr val="2A6099"/>
              </a:solidFill>
              <a:ln cap="flat">
                <a:noFill/>
                <a:prstDash val="solid"/>
              </a:ln>
            </p:spPr>
            <p:txBody>
              <a:bodyPr wrap="square" lIns="0" tIns="0" rIns="0" bIns="0" anchor="ctr" anchorCtr="0" compatLnSpc="0">
                <a:no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</p:grpSp>
        <p:grpSp>
          <p:nvGrpSpPr>
            <p:cNvPr id="46" name="Gruppieren 45"/>
            <p:cNvGrpSpPr/>
            <p:nvPr/>
          </p:nvGrpSpPr>
          <p:grpSpPr bwMode="auto">
            <a:xfrm>
              <a:off x="4671360" y="3060000"/>
              <a:ext cx="1170720" cy="866160"/>
              <a:chOff x="4671360" y="3060000"/>
              <a:chExt cx="1170720" cy="866160"/>
            </a:xfrm>
          </p:grpSpPr>
          <p:sp>
            <p:nvSpPr>
              <p:cNvPr id="47" name="Gerader Verbinder 46"/>
              <p:cNvSpPr/>
              <p:nvPr/>
            </p:nvSpPr>
            <p:spPr bwMode="auto">
              <a:xfrm>
                <a:off x="5039640" y="3798000"/>
                <a:ext cx="613080" cy="0"/>
              </a:xfrm>
              <a:prstGeom prst="line">
                <a:avLst/>
              </a:prstGeom>
              <a:noFill/>
              <a:ln w="38160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  <p:txBody>
              <a:bodyPr wrap="square" lIns="109080" tIns="64080" rIns="109080" bIns="64080" anchor="ctr" anchorCtr="0" compatLnSpc="0"/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8" name="Gerader Verbinder 47"/>
              <p:cNvSpPr/>
              <p:nvPr/>
            </p:nvSpPr>
            <p:spPr bwMode="auto">
              <a:xfrm flipV="1">
                <a:off x="5045039" y="3350160"/>
                <a:ext cx="174960" cy="432000"/>
              </a:xfrm>
              <a:prstGeom prst="line">
                <a:avLst/>
              </a:prstGeom>
              <a:noFill/>
              <a:ln w="38160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  <p:txBody>
              <a:bodyPr wrap="square" lIns="109080" tIns="64080" rIns="109080" bIns="64080" anchor="ctr" anchorCtr="0" compatLnSpc="0"/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49" name="Gerader Verbinder 48"/>
              <p:cNvSpPr/>
              <p:nvPr/>
            </p:nvSpPr>
            <p:spPr bwMode="auto">
              <a:xfrm flipH="1" flipV="1">
                <a:off x="4784400" y="3386160"/>
                <a:ext cx="259200" cy="397799"/>
              </a:xfrm>
              <a:prstGeom prst="line">
                <a:avLst/>
              </a:prstGeom>
              <a:noFill/>
              <a:ln w="38160" cap="flat">
                <a:solidFill>
                  <a:srgbClr val="000000"/>
                </a:solidFill>
                <a:prstDash val="solid"/>
                <a:miter/>
                <a:tailEnd type="arrow"/>
              </a:ln>
            </p:spPr>
            <p:txBody>
              <a:bodyPr wrap="square" lIns="109080" tIns="64080" rIns="109080" bIns="64080" anchor="ctr" anchorCtr="0" compatLnSpc="0"/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endParaRPr lang="en-US" sz="1800" b="0" i="0" u="none" strike="noStrike" cap="none">
                  <a:ln>
                    <a:noFill/>
                  </a:ln>
                  <a:latin typeface="Liberation Sans"/>
                  <a:ea typeface="Microsoft YaHei"/>
                  <a:cs typeface="Lucida Sans"/>
                </a:endParaRPr>
              </a:p>
            </p:txBody>
          </p:sp>
          <p:sp>
            <p:nvSpPr>
              <p:cNvPr id="50" name="Textfeld 49"/>
              <p:cNvSpPr txBox="1"/>
              <p:nvPr/>
            </p:nvSpPr>
            <p:spPr bwMode="auto">
              <a:xfrm>
                <a:off x="4671360" y="3168000"/>
                <a:ext cx="270720" cy="2901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400" b="0" i="0" u="none" strike="noStrike" cap="none">
                    <a:ln>
                      <a:noFill/>
                    </a:ln>
                    <a:latin typeface="Liberation Sans"/>
                    <a:ea typeface="Microsoft YaHei"/>
                    <a:cs typeface="Lucida Sans"/>
                  </a:rPr>
                  <a:t>x</a:t>
                </a:r>
                <a:endParaRPr/>
              </a:p>
            </p:txBody>
          </p:sp>
          <p:sp>
            <p:nvSpPr>
              <p:cNvPr id="51" name="Textfeld 50"/>
              <p:cNvSpPr txBox="1"/>
              <p:nvPr/>
            </p:nvSpPr>
            <p:spPr bwMode="auto">
              <a:xfrm>
                <a:off x="5139360" y="3060000"/>
                <a:ext cx="270720" cy="2901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400" b="0" i="0" u="none" strike="noStrike" cap="none">
                    <a:ln>
                      <a:noFill/>
                    </a:ln>
                    <a:latin typeface="Liberation Sans"/>
                    <a:ea typeface="Microsoft YaHei"/>
                    <a:cs typeface="Lucida Sans"/>
                  </a:rPr>
                  <a:t>y</a:t>
                </a:r>
                <a:endParaRPr/>
              </a:p>
            </p:txBody>
          </p:sp>
          <p:sp>
            <p:nvSpPr>
              <p:cNvPr id="52" name="Textfeld 51"/>
              <p:cNvSpPr txBox="1"/>
              <p:nvPr/>
            </p:nvSpPr>
            <p:spPr bwMode="auto">
              <a:xfrm>
                <a:off x="5571360" y="3636000"/>
                <a:ext cx="270720" cy="290160"/>
              </a:xfrm>
              <a:prstGeom prst="rect">
                <a:avLst/>
              </a:prstGeom>
              <a:noFill/>
              <a:ln cap="flat">
                <a:noFill/>
              </a:ln>
            </p:spPr>
            <p:txBody>
              <a:bodyPr vert="horz" wrap="square" lIns="90000" tIns="45000" rIns="90000" bIns="45000" anchorCtr="0" compatLnSpc="0">
                <a:spAutoFit/>
              </a:bodyPr>
              <a:lstStyle/>
              <a:p>
                <a:pPr marL="0" marR="0" lvl="0" inden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  <a:defRPr/>
                </a:pPr>
                <a:r>
                  <a:rPr lang="en-US" sz="1400" b="0" i="0" u="none" strike="noStrike" cap="none">
                    <a:ln>
                      <a:noFill/>
                    </a:ln>
                    <a:latin typeface="Liberation Sans"/>
                    <a:ea typeface="Microsoft YaHei"/>
                    <a:cs typeface="Lucida Sans"/>
                  </a:rPr>
                  <a:t>z</a:t>
                </a:r>
                <a:endParaRPr/>
              </a:p>
            </p:txBody>
          </p:sp>
        </p:grpSp>
      </p:grpSp>
      <p:grpSp>
        <p:nvGrpSpPr>
          <p:cNvPr id="53" name="Gruppieren 52"/>
          <p:cNvGrpSpPr/>
          <p:nvPr/>
        </p:nvGrpSpPr>
        <p:grpSpPr bwMode="auto">
          <a:xfrm>
            <a:off x="7509960" y="1812240"/>
            <a:ext cx="4334039" cy="4069080"/>
            <a:chOff x="7509960" y="1812240"/>
            <a:chExt cx="4334039" cy="4069080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3" cstate="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09960" y="1812240"/>
              <a:ext cx="4334039" cy="4069080"/>
            </a:xfrm>
            <a:prstGeom prst="rect">
              <a:avLst/>
            </a:prstGeom>
            <a:noFill/>
            <a:ln w="57240" cap="flat">
              <a:solidFill>
                <a:srgbClr val="BF0041"/>
              </a:solidFill>
              <a:prstDash val="solid"/>
              <a:miter/>
            </a:ln>
          </p:spPr>
        </p:pic>
        <p:sp>
          <p:nvSpPr>
            <p:cNvPr id="55" name="Textfeld 54"/>
            <p:cNvSpPr txBox="1"/>
            <p:nvPr/>
          </p:nvSpPr>
          <p:spPr bwMode="auto">
            <a:xfrm>
              <a:off x="8790120" y="3517200"/>
              <a:ext cx="1613880" cy="3463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Alumina Bead</a:t>
              </a:r>
              <a:endParaRPr/>
            </a:p>
          </p:txBody>
        </p:sp>
        <p:sp>
          <p:nvSpPr>
            <p:cNvPr id="56" name="Textfeld 55"/>
            <p:cNvSpPr txBox="1"/>
            <p:nvPr/>
          </p:nvSpPr>
          <p:spPr bwMode="auto">
            <a:xfrm>
              <a:off x="10290960" y="2821680"/>
              <a:ext cx="869039" cy="3463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Mirror</a:t>
              </a:r>
              <a:endParaRPr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DD7880E-85A6-FFD6-6706-C7B1B0834C8E}"/>
              </a:ext>
            </a:extLst>
          </p:cNvPr>
          <p:cNvSpPr txBox="1"/>
          <p:nvPr/>
        </p:nvSpPr>
        <p:spPr>
          <a:xfrm>
            <a:off x="4191399" y="4829772"/>
            <a:ext cx="4621223" cy="923330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C</a:t>
            </a: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hange in 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reflection 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coefficient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 bwMode="auto">
          <a:xfrm>
            <a:off x="3137210" y="343386"/>
            <a:ext cx="6374925" cy="498598"/>
          </a:xfrm>
        </p:spPr>
        <p:txBody>
          <a:bodyPr lIns="0" tIns="0" rIns="0" bIns="0">
            <a:spAutoFit/>
          </a:bodyPr>
          <a:lstStyle/>
          <a:p>
            <a:pPr lvl="0">
              <a:defRPr/>
            </a:pPr>
            <a:r>
              <a:rPr lang="en-US" dirty="0"/>
              <a:t>Open Booster Calibration</a:t>
            </a:r>
            <a:endParaRPr dirty="0"/>
          </a:p>
        </p:txBody>
      </p:sp>
      <p:sp>
        <p:nvSpPr>
          <p:cNvPr id="57" name="Textfeld 56"/>
          <p:cNvSpPr txBox="1"/>
          <p:nvPr/>
        </p:nvSpPr>
        <p:spPr bwMode="auto">
          <a:xfrm>
            <a:off x="190496" y="1307726"/>
            <a:ext cx="12397348" cy="40391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>
              <a:defRPr/>
            </a:pPr>
            <a:r>
              <a:rPr lang="en-US" sz="2000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Boost factor determined using </a:t>
            </a:r>
            <a:r>
              <a:rPr lang="en-US" sz="20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Bead Pull Method</a:t>
            </a:r>
            <a:r>
              <a:rPr lang="en-US" sz="2000" b="0" i="0" u="none" strike="noStrike" cap="none" dirty="0">
                <a:ln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n</a:t>
            </a:r>
            <a:r>
              <a:rPr lang="en-US" sz="20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on-resonant perturbation theory) </a:t>
            </a:r>
            <a:r>
              <a:rPr lang="en-US" sz="2000" b="0" i="0" u="none" strike="noStrike" cap="none" dirty="0">
                <a:ln>
                  <a:noFill/>
                </a:ln>
                <a:latin typeface="Calibri" panose="020F0502020204030204" pitchFamily="34" charset="0"/>
                <a:cs typeface="Calibri" panose="020F0502020204030204" pitchFamily="34" charset="0"/>
              </a:rPr>
              <a:t>+ reciprocity theorem </a:t>
            </a:r>
            <a:r>
              <a:rPr lang="en-US" sz="2000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 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3" name="Grafik 2">
            <a:extLst>
              <a:ext uri="{FF2B5EF4-FFF2-40B4-BE49-F238E27FC236}">
                <a16:creationId xmlns:a16="http://schemas.microsoft.com/office/drawing/2014/main" id="{B23EFB4F-C7DC-435E-6C8C-C5DF164165CE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tretch/>
        </p:blipFill>
        <p:spPr bwMode="auto">
          <a:xfrm>
            <a:off x="5543098" y="4910038"/>
            <a:ext cx="1918440" cy="770915"/>
          </a:xfrm>
          <a:prstGeom prst="rect">
            <a:avLst/>
          </a:prstGeom>
          <a:noFill/>
          <a:ln w="28575" cap="flat">
            <a:noFill/>
          </a:ln>
        </p:spPr>
      </p:pic>
      <p:sp>
        <p:nvSpPr>
          <p:cNvPr id="66" name="Textfeld 3">
            <a:extLst>
              <a:ext uri="{FF2B5EF4-FFF2-40B4-BE49-F238E27FC236}">
                <a16:creationId xmlns:a16="http://schemas.microsoft.com/office/drawing/2014/main" id="{9FF3575C-CA3D-2FE6-AAB9-262BE980DE71}"/>
              </a:ext>
            </a:extLst>
          </p:cNvPr>
          <p:cNvSpPr txBox="1"/>
          <p:nvPr/>
        </p:nvSpPr>
        <p:spPr bwMode="auto">
          <a:xfrm>
            <a:off x="7900737" y="4993920"/>
            <a:ext cx="916383" cy="65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Electric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field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feld 5">
            <a:extLst>
              <a:ext uri="{FF2B5EF4-FFF2-40B4-BE49-F238E27FC236}">
                <a16:creationId xmlns:a16="http://schemas.microsoft.com/office/drawing/2014/main" id="{6D2035FD-FD5A-B58E-E2AA-387DF336CEDC}"/>
              </a:ext>
            </a:extLst>
          </p:cNvPr>
          <p:cNvSpPr txBox="1"/>
          <p:nvPr/>
        </p:nvSpPr>
        <p:spPr bwMode="auto">
          <a:xfrm>
            <a:off x="5946994" y="3829530"/>
            <a:ext cx="1339920" cy="65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Beed properties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erader Verbinder 11">
            <a:extLst>
              <a:ext uri="{FF2B5EF4-FFF2-40B4-BE49-F238E27FC236}">
                <a16:creationId xmlns:a16="http://schemas.microsoft.com/office/drawing/2014/main" id="{B95F3475-22E9-0AA6-8F15-60244C4319FB}"/>
              </a:ext>
            </a:extLst>
          </p:cNvPr>
          <p:cNvSpPr/>
          <p:nvPr/>
        </p:nvSpPr>
        <p:spPr bwMode="auto">
          <a:xfrm>
            <a:off x="6612568" y="4515192"/>
            <a:ext cx="1" cy="507600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0" name="Gerader Verbinder 11">
            <a:extLst>
              <a:ext uri="{FF2B5EF4-FFF2-40B4-BE49-F238E27FC236}">
                <a16:creationId xmlns:a16="http://schemas.microsoft.com/office/drawing/2014/main" id="{648D2957-857D-3FE5-AEE8-3611D21DF416}"/>
              </a:ext>
            </a:extLst>
          </p:cNvPr>
          <p:cNvSpPr/>
          <p:nvPr/>
        </p:nvSpPr>
        <p:spPr bwMode="auto">
          <a:xfrm>
            <a:off x="5277573" y="5312728"/>
            <a:ext cx="349021" cy="3806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1" name="Gerader Verbinder 11">
            <a:extLst>
              <a:ext uri="{FF2B5EF4-FFF2-40B4-BE49-F238E27FC236}">
                <a16:creationId xmlns:a16="http://schemas.microsoft.com/office/drawing/2014/main" id="{DF8F0F8D-1E54-C683-7645-C019108C47D6}"/>
              </a:ext>
            </a:extLst>
          </p:cNvPr>
          <p:cNvSpPr/>
          <p:nvPr/>
        </p:nvSpPr>
        <p:spPr bwMode="auto">
          <a:xfrm>
            <a:off x="7504378" y="5321039"/>
            <a:ext cx="349021" cy="3806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2" name="Textfeld 61">
            <a:extLst>
              <a:ext uri="{FF2B5EF4-FFF2-40B4-BE49-F238E27FC236}">
                <a16:creationId xmlns:a16="http://schemas.microsoft.com/office/drawing/2014/main" id="{04F7A4AE-1165-D8E4-2760-82B23BB687CA}"/>
              </a:ext>
            </a:extLst>
          </p:cNvPr>
          <p:cNvSpPr txBox="1"/>
          <p:nvPr/>
        </p:nvSpPr>
        <p:spPr bwMode="auto">
          <a:xfrm>
            <a:off x="9461318" y="5962356"/>
            <a:ext cx="25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/>
              <a:t>See poster by Jacob </a:t>
            </a:r>
            <a:r>
              <a:rPr lang="en-GB" dirty="0" err="1"/>
              <a:t>Egge</a:t>
            </a:r>
            <a:endParaRPr lang="en-GB" dirty="0"/>
          </a:p>
        </p:txBody>
      </p:sp>
      <p:sp>
        <p:nvSpPr>
          <p:cNvPr id="62" name="Date Placeholder 61">
            <a:extLst>
              <a:ext uri="{FF2B5EF4-FFF2-40B4-BE49-F238E27FC236}">
                <a16:creationId xmlns:a16="http://schemas.microsoft.com/office/drawing/2014/main" id="{970D01CF-E8DE-F34D-3A80-432E2D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088D1787-50C1-F0F4-B384-2D7AD872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608B74-EF36-B311-37C5-3780452F8850}"/>
              </a:ext>
            </a:extLst>
          </p:cNvPr>
          <p:cNvSpPr txBox="1"/>
          <p:nvPr/>
        </p:nvSpPr>
        <p:spPr>
          <a:xfrm>
            <a:off x="6324663" y="529453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" pitchFamily="2" charset="0"/>
              </a:rPr>
              <a:t>4</a:t>
            </a:r>
          </a:p>
        </p:txBody>
      </p:sp>
      <p:sp>
        <p:nvSpPr>
          <p:cNvPr id="61" name="Slide Number Placeholder 60">
            <a:extLst>
              <a:ext uri="{FF2B5EF4-FFF2-40B4-BE49-F238E27FC236}">
                <a16:creationId xmlns:a16="http://schemas.microsoft.com/office/drawing/2014/main" id="{F4DBF13F-7F67-342D-F3DC-D4789A098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11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535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53" name="Gruppieren 52"/>
          <p:cNvGrpSpPr/>
          <p:nvPr/>
        </p:nvGrpSpPr>
        <p:grpSpPr bwMode="auto">
          <a:xfrm>
            <a:off x="7509960" y="1812240"/>
            <a:ext cx="4334039" cy="4069080"/>
            <a:chOff x="7509960" y="1812240"/>
            <a:chExt cx="4334039" cy="4069080"/>
          </a:xfrm>
        </p:grpSpPr>
        <p:pic>
          <p:nvPicPr>
            <p:cNvPr id="54" name="Grafik 53"/>
            <p:cNvPicPr>
              <a:picLocks noChangeAspect="1"/>
            </p:cNvPicPr>
            <p:nvPr/>
          </p:nvPicPr>
          <p:blipFill rotWithShape="1">
            <a:blip r:embed="rId2" cstate="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7509960" y="1812240"/>
              <a:ext cx="4334039" cy="4069080"/>
            </a:xfrm>
            <a:prstGeom prst="rect">
              <a:avLst/>
            </a:prstGeom>
            <a:noFill/>
            <a:ln w="57240" cap="flat">
              <a:solidFill>
                <a:srgbClr val="BF0041"/>
              </a:solidFill>
              <a:prstDash val="solid"/>
              <a:miter/>
            </a:ln>
          </p:spPr>
        </p:pic>
        <p:sp>
          <p:nvSpPr>
            <p:cNvPr id="55" name="Textfeld 54"/>
            <p:cNvSpPr txBox="1"/>
            <p:nvPr/>
          </p:nvSpPr>
          <p:spPr bwMode="auto">
            <a:xfrm>
              <a:off x="8790120" y="3517200"/>
              <a:ext cx="1613880" cy="3463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Alumina Bead</a:t>
              </a:r>
              <a:endParaRPr/>
            </a:p>
          </p:txBody>
        </p:sp>
        <p:sp>
          <p:nvSpPr>
            <p:cNvPr id="56" name="Textfeld 55"/>
            <p:cNvSpPr txBox="1"/>
            <p:nvPr/>
          </p:nvSpPr>
          <p:spPr bwMode="auto">
            <a:xfrm>
              <a:off x="10290960" y="2821680"/>
              <a:ext cx="869039" cy="346320"/>
            </a:xfrm>
            <a:prstGeom prst="rect">
              <a:avLst/>
            </a:prstGeom>
            <a:noFill/>
            <a:ln cap="flat">
              <a:noFill/>
            </a:ln>
          </p:spPr>
          <p:txBody>
            <a:bodyPr vert="horz" wrap="square" lIns="90000" tIns="45000" rIns="90000" bIns="45000" anchorCtr="0" compatLnSpc="0">
              <a:sp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r>
                <a:rPr lang="en-US" sz="1800" b="0" i="0" u="none" strike="noStrike" cap="none">
                  <a:ln>
                    <a:noFill/>
                  </a:ln>
                  <a:solidFill>
                    <a:srgbClr val="BF0041"/>
                  </a:solidFill>
                  <a:latin typeface="Liberation Sans"/>
                  <a:ea typeface="Microsoft YaHei"/>
                  <a:cs typeface="Lucida Sans"/>
                </a:rPr>
                <a:t>Mirror</a:t>
              </a:r>
              <a:endParaRPr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DDD7880E-85A6-FFD6-6706-C7B1B0834C8E}"/>
              </a:ext>
            </a:extLst>
          </p:cNvPr>
          <p:cNvSpPr txBox="1"/>
          <p:nvPr/>
        </p:nvSpPr>
        <p:spPr>
          <a:xfrm>
            <a:off x="4191399" y="4829772"/>
            <a:ext cx="4621223" cy="923330"/>
          </a:xfrm>
          <a:prstGeom prst="rect">
            <a:avLst/>
          </a:prstGeom>
          <a:solidFill>
            <a:schemeClr val="bg1"/>
          </a:solidFill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dirty="0"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C</a:t>
            </a: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hange in 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reflection 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coefficient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 bwMode="auto">
          <a:xfrm>
            <a:off x="3137210" y="343386"/>
            <a:ext cx="6374925" cy="498598"/>
          </a:xfrm>
        </p:spPr>
        <p:txBody>
          <a:bodyPr lIns="0" tIns="0" rIns="0" bIns="0">
            <a:spAutoFit/>
          </a:bodyPr>
          <a:lstStyle/>
          <a:p>
            <a:pPr lvl="0">
              <a:defRPr/>
            </a:pPr>
            <a:r>
              <a:rPr lang="en-US" dirty="0"/>
              <a:t>Open Booster Calibration</a:t>
            </a:r>
            <a:endParaRPr dirty="0"/>
          </a:p>
        </p:txBody>
      </p:sp>
      <p:pic>
        <p:nvPicPr>
          <p:cNvPr id="63" name="Grafik 2">
            <a:extLst>
              <a:ext uri="{FF2B5EF4-FFF2-40B4-BE49-F238E27FC236}">
                <a16:creationId xmlns:a16="http://schemas.microsoft.com/office/drawing/2014/main" id="{B23EFB4F-C7DC-435E-6C8C-C5DF164165C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/>
        </p:blipFill>
        <p:spPr bwMode="auto">
          <a:xfrm>
            <a:off x="5543098" y="4910038"/>
            <a:ext cx="1918440" cy="770915"/>
          </a:xfrm>
          <a:prstGeom prst="rect">
            <a:avLst/>
          </a:prstGeom>
          <a:noFill/>
          <a:ln w="28575" cap="flat">
            <a:noFill/>
          </a:ln>
        </p:spPr>
      </p:pic>
      <p:sp>
        <p:nvSpPr>
          <p:cNvPr id="66" name="Textfeld 3">
            <a:extLst>
              <a:ext uri="{FF2B5EF4-FFF2-40B4-BE49-F238E27FC236}">
                <a16:creationId xmlns:a16="http://schemas.microsoft.com/office/drawing/2014/main" id="{9FF3575C-CA3D-2FE6-AAB9-262BE980DE71}"/>
              </a:ext>
            </a:extLst>
          </p:cNvPr>
          <p:cNvSpPr txBox="1"/>
          <p:nvPr/>
        </p:nvSpPr>
        <p:spPr bwMode="auto">
          <a:xfrm>
            <a:off x="7900737" y="4993920"/>
            <a:ext cx="916383" cy="65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Electric</a:t>
            </a:r>
          </a:p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field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7" name="Textfeld 5">
            <a:extLst>
              <a:ext uri="{FF2B5EF4-FFF2-40B4-BE49-F238E27FC236}">
                <a16:creationId xmlns:a16="http://schemas.microsoft.com/office/drawing/2014/main" id="{6D2035FD-FD5A-B58E-E2AA-387DF336CEDC}"/>
              </a:ext>
            </a:extLst>
          </p:cNvPr>
          <p:cNvSpPr txBox="1"/>
          <p:nvPr/>
        </p:nvSpPr>
        <p:spPr bwMode="auto">
          <a:xfrm>
            <a:off x="5946994" y="3829530"/>
            <a:ext cx="1339920" cy="65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/>
          <a:p>
            <a: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en-US" sz="1800" b="0" i="0" u="none" strike="noStrike" cap="none" dirty="0">
                <a:ln>
                  <a:noFill/>
                </a:ln>
                <a:latin typeface="Calibri" panose="020F0502020204030204" pitchFamily="34" charset="0"/>
                <a:ea typeface="Microsoft YaHei"/>
                <a:cs typeface="Calibri" panose="020F0502020204030204" pitchFamily="34" charset="0"/>
              </a:rPr>
              <a:t>Beed properties</a:t>
            </a: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8" name="Gerader Verbinder 11">
            <a:extLst>
              <a:ext uri="{FF2B5EF4-FFF2-40B4-BE49-F238E27FC236}">
                <a16:creationId xmlns:a16="http://schemas.microsoft.com/office/drawing/2014/main" id="{B95F3475-22E9-0AA6-8F15-60244C4319FB}"/>
              </a:ext>
            </a:extLst>
          </p:cNvPr>
          <p:cNvSpPr/>
          <p:nvPr/>
        </p:nvSpPr>
        <p:spPr bwMode="auto">
          <a:xfrm flipH="1">
            <a:off x="7157826" y="4260327"/>
            <a:ext cx="15134" cy="770915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0" name="Gerader Verbinder 11">
            <a:extLst>
              <a:ext uri="{FF2B5EF4-FFF2-40B4-BE49-F238E27FC236}">
                <a16:creationId xmlns:a16="http://schemas.microsoft.com/office/drawing/2014/main" id="{648D2957-857D-3FE5-AEE8-3611D21DF416}"/>
              </a:ext>
            </a:extLst>
          </p:cNvPr>
          <p:cNvSpPr/>
          <p:nvPr/>
        </p:nvSpPr>
        <p:spPr bwMode="auto">
          <a:xfrm>
            <a:off x="5277573" y="5312728"/>
            <a:ext cx="349021" cy="3806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1" name="Gerader Verbinder 11">
            <a:extLst>
              <a:ext uri="{FF2B5EF4-FFF2-40B4-BE49-F238E27FC236}">
                <a16:creationId xmlns:a16="http://schemas.microsoft.com/office/drawing/2014/main" id="{DF8F0F8D-1E54-C683-7645-C019108C47D6}"/>
              </a:ext>
            </a:extLst>
          </p:cNvPr>
          <p:cNvSpPr/>
          <p:nvPr/>
        </p:nvSpPr>
        <p:spPr bwMode="auto">
          <a:xfrm>
            <a:off x="7504378" y="5321039"/>
            <a:ext cx="349021" cy="3806"/>
          </a:xfrm>
          <a:prstGeom prst="line">
            <a:avLst/>
          </a:prstGeom>
          <a:noFill/>
          <a:ln w="28575" cap="flat">
            <a:solidFill>
              <a:srgbClr val="BF0041"/>
            </a:solidFill>
            <a:prstDash val="solid"/>
            <a:miter/>
            <a:tailEnd type="triangle"/>
          </a:ln>
        </p:spPr>
        <p:txBody>
          <a:bodyPr wrap="square" lIns="109080" tIns="64080" rIns="109080" bIns="64080" anchor="ctr" anchorCtr="0" compatLnSpc="0"/>
          <a:lstStyle/>
          <a:p>
            <a:pPr marL="0" marR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en-US" sz="1800" b="0" i="0" u="none" strike="noStrike" cap="none">
              <a:ln>
                <a:noFill/>
              </a:ln>
              <a:latin typeface="Liberation Sans"/>
              <a:ea typeface="Microsoft YaHei"/>
              <a:cs typeface="Lucida Sans"/>
            </a:endParaRPr>
          </a:p>
        </p:txBody>
      </p:sp>
      <p:sp>
        <p:nvSpPr>
          <p:cNvPr id="72" name="Textfeld 61">
            <a:extLst>
              <a:ext uri="{FF2B5EF4-FFF2-40B4-BE49-F238E27FC236}">
                <a16:creationId xmlns:a16="http://schemas.microsoft.com/office/drawing/2014/main" id="{04F7A4AE-1165-D8E4-2760-82B23BB687CA}"/>
              </a:ext>
            </a:extLst>
          </p:cNvPr>
          <p:cNvSpPr txBox="1"/>
          <p:nvPr/>
        </p:nvSpPr>
        <p:spPr bwMode="auto">
          <a:xfrm>
            <a:off x="9461318" y="5962356"/>
            <a:ext cx="25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/>
              <a:t>See poster by Jacob </a:t>
            </a:r>
            <a:r>
              <a:rPr lang="en-GB" dirty="0" err="1"/>
              <a:t>Egge</a:t>
            </a:r>
            <a:endParaRPr lang="en-GB" dirty="0"/>
          </a:p>
        </p:txBody>
      </p:sp>
      <p:sp>
        <p:nvSpPr>
          <p:cNvPr id="62" name="Date Placeholder 61">
            <a:extLst>
              <a:ext uri="{FF2B5EF4-FFF2-40B4-BE49-F238E27FC236}">
                <a16:creationId xmlns:a16="http://schemas.microsoft.com/office/drawing/2014/main" id="{970D01CF-E8DE-F34D-3A80-432E2D33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64" name="Footer Placeholder 63">
            <a:extLst>
              <a:ext uri="{FF2B5EF4-FFF2-40B4-BE49-F238E27FC236}">
                <a16:creationId xmlns:a16="http://schemas.microsoft.com/office/drawing/2014/main" id="{088D1787-50C1-F0F4-B384-2D7AD872E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4608B74-EF36-B311-37C5-3780452F8850}"/>
              </a:ext>
            </a:extLst>
          </p:cNvPr>
          <p:cNvSpPr txBox="1"/>
          <p:nvPr/>
        </p:nvSpPr>
        <p:spPr>
          <a:xfrm>
            <a:off x="6324663" y="5294535"/>
            <a:ext cx="32573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i="1" dirty="0">
                <a:latin typeface="Times" pitchFamily="2" charset="0"/>
              </a:rPr>
              <a:t>4</a:t>
            </a: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C579E910-1FE8-6C40-B29D-AEC7344FC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3969" y="1770500"/>
            <a:ext cx="4108079" cy="2694853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FBB15F8-034A-FE60-4949-3A28F7EF31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8090" y="-32449"/>
            <a:ext cx="4808820" cy="6858000"/>
          </a:xfrm>
          <a:prstGeom prst="rect">
            <a:avLst/>
          </a:prstGeom>
        </p:spPr>
      </p:pic>
      <p:sp>
        <p:nvSpPr>
          <p:cNvPr id="73" name="Slide Number Placeholder 72">
            <a:extLst>
              <a:ext uri="{FF2B5EF4-FFF2-40B4-BE49-F238E27FC236}">
                <a16:creationId xmlns:a16="http://schemas.microsoft.com/office/drawing/2014/main" id="{3D8FADA8-8BF1-2C75-FCC2-74C48111B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12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4132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2" name="Picture 21" descr="A picture containing screenshot, diagram, plot, text&#10;&#10;Description automatically generated">
            <a:extLst>
              <a:ext uri="{FF2B5EF4-FFF2-40B4-BE49-F238E27FC236}">
                <a16:creationId xmlns:a16="http://schemas.microsoft.com/office/drawing/2014/main" id="{164BA93F-7B40-7F43-AE7C-6B365A42C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12" y="2149996"/>
            <a:ext cx="6217788" cy="3886118"/>
          </a:xfrm>
          <a:prstGeom prst="rect">
            <a:avLst/>
          </a:prstGeom>
        </p:spPr>
      </p:pic>
      <p:sp>
        <p:nvSpPr>
          <p:cNvPr id="2" name="Titel 1"/>
          <p:cNvSpPr txBox="1">
            <a:spLocks noGrp="1"/>
          </p:cNvSpPr>
          <p:nvPr>
            <p:ph type="title" idx="4294967295"/>
          </p:nvPr>
        </p:nvSpPr>
        <p:spPr bwMode="auto">
          <a:xfrm>
            <a:off x="2861954" y="356449"/>
            <a:ext cx="6650182" cy="498598"/>
          </a:xfrm>
        </p:spPr>
        <p:txBody>
          <a:bodyPr lIns="0" tIns="0" rIns="0" bIns="0">
            <a:spAutoFit/>
          </a:bodyPr>
          <a:lstStyle/>
          <a:p>
            <a:pPr lvl="0">
              <a:defRPr/>
            </a:pPr>
            <a:r>
              <a:rPr lang="en-US" dirty="0"/>
              <a:t>Signal Power</a:t>
            </a:r>
            <a:endParaRPr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00440" y="2000160"/>
            <a:ext cx="1771560" cy="3543840"/>
          </a:xfrm>
          <a:prstGeom prst="rect">
            <a:avLst/>
          </a:prstGeom>
          <a:noFill/>
          <a:ln w="38160" cap="flat">
            <a:solidFill>
              <a:srgbClr val="BF0041"/>
            </a:solidFill>
            <a:prstDash val="solid"/>
            <a:miter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360000" y="1260000"/>
            <a:ext cx="1653480" cy="1007999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7" name="Gruppieren 6"/>
          <p:cNvGrpSpPr/>
          <p:nvPr/>
        </p:nvGrpSpPr>
        <p:grpSpPr bwMode="auto">
          <a:xfrm>
            <a:off x="2664000" y="1296000"/>
            <a:ext cx="3657600" cy="877679"/>
            <a:chOff x="2664000" y="1296000"/>
            <a:chExt cx="3657600" cy="877679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5" cstate="hq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2664000" y="1296000"/>
              <a:ext cx="2952359" cy="877679"/>
            </a:xfrm>
            <a:prstGeom prst="rect">
              <a:avLst/>
            </a:prstGeom>
            <a:noFill/>
            <a:ln cap="flat">
              <a:noFill/>
            </a:ln>
          </p:spPr>
        </p:pic>
        <p:sp>
          <p:nvSpPr>
            <p:cNvPr id="9" name="Freihandform: Form 8"/>
            <p:cNvSpPr/>
            <p:nvPr/>
          </p:nvSpPr>
          <p:spPr bwMode="auto">
            <a:xfrm>
              <a:off x="5063039" y="1536840"/>
              <a:ext cx="425880" cy="4755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 extrusionOk="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noFill/>
            <a:ln w="29160" cap="flat">
              <a:solidFill>
                <a:srgbClr val="BF0041"/>
              </a:solidFill>
              <a:prstDash val="solid"/>
              <a:miter/>
            </a:ln>
          </p:spPr>
          <p:txBody>
            <a:bodyPr wrap="square" lIns="104400" tIns="59400" rIns="104400" bIns="59400" anchor="ctr" anchorCtr="0" compatLnSpc="0">
              <a:noAutofit/>
            </a:bodyPr>
            <a:lstStyle/>
            <a:p>
              <a:pPr marL="0" marR="0" lvl="0" inden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defRPr/>
              </a:pPr>
              <a:endParaRPr lang="en-US" sz="1800" b="0" i="0" u="none" strike="noStrike" cap="none">
                <a:ln>
                  <a:noFill/>
                </a:ln>
                <a:latin typeface="Liberation Sans"/>
                <a:ea typeface="Microsoft YaHei"/>
                <a:cs typeface="Lucida Sans"/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 cstate="hq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616360" y="1296000"/>
              <a:ext cx="528480" cy="877679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1" name="Grafik 10"/>
            <p:cNvPicPr>
              <a:picLocks noChangeAspect="1"/>
            </p:cNvPicPr>
            <p:nvPr/>
          </p:nvPicPr>
          <p:blipFill>
            <a:blip r:embed="rId7" cstate="hqprint">
              <a:lum/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45560" y="1339560"/>
              <a:ext cx="176040" cy="83411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16" name="Textfeld 15"/>
          <p:cNvSpPr txBox="1"/>
          <p:nvPr/>
        </p:nvSpPr>
        <p:spPr bwMode="auto">
          <a:xfrm>
            <a:off x="8452879" y="1843950"/>
            <a:ext cx="352425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Measure max. E-field between disk and mirror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endParaRPr lang="en-GB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Calculate signal power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endParaRPr lang="en-GB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Includes effects currently </a:t>
            </a:r>
            <a:br>
              <a:rPr lang="en-GB" sz="2000" dirty="0"/>
            </a:br>
            <a:r>
              <a:rPr lang="en-GB" sz="2000" dirty="0"/>
              <a:t>not simulated:</a:t>
            </a:r>
            <a:endParaRPr sz="2000" dirty="0"/>
          </a:p>
          <a:p>
            <a:pPr marL="742950" lvl="1" indent="-285750">
              <a:buFont typeface="Arial"/>
              <a:buChar char="•"/>
              <a:defRPr/>
            </a:pPr>
            <a:r>
              <a:rPr lang="en-GB" sz="2000" dirty="0"/>
              <a:t>Antenna coupling</a:t>
            </a:r>
            <a:endParaRPr sz="2000" dirty="0"/>
          </a:p>
          <a:p>
            <a:pPr marL="742950" lvl="1" indent="-285750">
              <a:buFont typeface="Arial"/>
              <a:buChar char="•"/>
              <a:defRPr/>
            </a:pPr>
            <a:r>
              <a:rPr lang="en-GB" sz="2000" dirty="0"/>
              <a:t>Transverse field perturbations</a:t>
            </a:r>
            <a:endParaRPr sz="2000" dirty="0"/>
          </a:p>
        </p:txBody>
      </p:sp>
      <p:sp>
        <p:nvSpPr>
          <p:cNvPr id="3" name="Textfeld 2"/>
          <p:cNvSpPr txBox="1"/>
          <p:nvPr/>
        </p:nvSpPr>
        <p:spPr bwMode="auto">
          <a:xfrm>
            <a:off x="886588" y="5892190"/>
            <a:ext cx="3950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dirty="0"/>
              <a:t>Single disk “low” boost factor</a:t>
            </a:r>
            <a:endParaRPr dirty="0"/>
          </a:p>
        </p:txBody>
      </p:sp>
      <p:sp>
        <p:nvSpPr>
          <p:cNvPr id="18" name="Textfeld 61">
            <a:extLst>
              <a:ext uri="{FF2B5EF4-FFF2-40B4-BE49-F238E27FC236}">
                <a16:creationId xmlns:a16="http://schemas.microsoft.com/office/drawing/2014/main" id="{C8CAB89B-C235-1099-D99A-DF9E145371D7}"/>
              </a:ext>
            </a:extLst>
          </p:cNvPr>
          <p:cNvSpPr txBox="1"/>
          <p:nvPr/>
        </p:nvSpPr>
        <p:spPr bwMode="auto">
          <a:xfrm>
            <a:off x="9461318" y="5962356"/>
            <a:ext cx="25283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dirty="0"/>
              <a:t>See poster by Jacob </a:t>
            </a:r>
            <a:r>
              <a:rPr lang="en-GB" dirty="0" err="1"/>
              <a:t>Egge</a:t>
            </a:r>
            <a:endParaRPr lang="en-GB" dirty="0"/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526B1256-8EA1-34B6-977A-3C257B08E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6DC34C09-9DF5-62CA-E05B-F9EB198EC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9232881A-7BB5-F04F-C0A4-69FDA8A3E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13</a:t>
            </a:fld>
            <a:r>
              <a:rPr lang="en-US"/>
              <a:t>/16</a:t>
            </a:r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8D3F-6A48-41DE-680A-C53A2B0D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OB300: work in progress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6099E2-8A76-41C7-450C-5284CD0D5A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712" y="1764256"/>
            <a:ext cx="3302195" cy="23993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B48BF14-AD5D-72D8-91BC-6CC291027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CB4AC3F-AD21-59D7-E9A9-592691B8AF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3" name="Textfeld 33">
            <a:extLst>
              <a:ext uri="{FF2B5EF4-FFF2-40B4-BE49-F238E27FC236}">
                <a16:creationId xmlns:a16="http://schemas.microsoft.com/office/drawing/2014/main" id="{43F6F1C3-C6CD-6CB9-16B2-61C6E0DDB222}"/>
              </a:ext>
            </a:extLst>
          </p:cNvPr>
          <p:cNvSpPr txBox="1"/>
          <p:nvPr/>
        </p:nvSpPr>
        <p:spPr bwMode="auto">
          <a:xfrm>
            <a:off x="438400" y="1286630"/>
            <a:ext cx="690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Calibration of boost factor with 3 x</a:t>
            </a:r>
            <a:r>
              <a:rPr lang="en-US" dirty="0"/>
              <a:t> </a:t>
            </a:r>
            <a:r>
              <a:rPr lang="en-GB" sz="2400" dirty="0"/>
              <a:t>⌀</a:t>
            </a:r>
            <a:r>
              <a:rPr lang="en-GB" dirty="0"/>
              <a:t> </a:t>
            </a:r>
            <a:r>
              <a:rPr lang="en-GB" sz="2000" dirty="0"/>
              <a:t>= 300 mm</a:t>
            </a:r>
            <a:r>
              <a:rPr lang="en-US" sz="2000" dirty="0"/>
              <a:t> disks</a:t>
            </a:r>
            <a:endParaRPr sz="2000" dirty="0">
              <a:solidFill>
                <a:srgbClr val="C00000"/>
              </a:solidFill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F482A4E-A192-455F-3647-337A62ED51D5}"/>
              </a:ext>
            </a:extLst>
          </p:cNvPr>
          <p:cNvGrpSpPr/>
          <p:nvPr/>
        </p:nvGrpSpPr>
        <p:grpSpPr>
          <a:xfrm>
            <a:off x="6258560" y="1385173"/>
            <a:ext cx="5826760" cy="4147096"/>
            <a:chOff x="7145246" y="1286630"/>
            <a:chExt cx="4451644" cy="3280626"/>
          </a:xfrm>
        </p:grpSpPr>
        <p:pic>
          <p:nvPicPr>
            <p:cNvPr id="4" name="Grafik 7">
              <a:extLst>
                <a:ext uri="{FF2B5EF4-FFF2-40B4-BE49-F238E27FC236}">
                  <a16:creationId xmlns:a16="http://schemas.microsoft.com/office/drawing/2014/main" id="{28BF9115-F5CE-9508-3BD9-A29496F642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78304" y="1682572"/>
              <a:ext cx="3875496" cy="2481071"/>
            </a:xfrm>
            <a:prstGeom prst="rect">
              <a:avLst/>
            </a:prstGeom>
          </p:spPr>
        </p:pic>
        <p:sp>
          <p:nvSpPr>
            <p:cNvPr id="5" name="Textfeld 9">
              <a:extLst>
                <a:ext uri="{FF2B5EF4-FFF2-40B4-BE49-F238E27FC236}">
                  <a16:creationId xmlns:a16="http://schemas.microsoft.com/office/drawing/2014/main" id="{80A70378-4768-0D36-09C4-14355364AC3B}"/>
                </a:ext>
              </a:extLst>
            </p:cNvPr>
            <p:cNvSpPr txBox="1"/>
            <p:nvPr/>
          </p:nvSpPr>
          <p:spPr>
            <a:xfrm>
              <a:off x="8294967" y="1422771"/>
              <a:ext cx="6618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Disks</a:t>
              </a:r>
            </a:p>
          </p:txBody>
        </p:sp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60BD90CE-181C-A1EF-9FA6-406C8D9D8B01}"/>
                </a:ext>
              </a:extLst>
            </p:cNvPr>
            <p:cNvSpPr txBox="1"/>
            <p:nvPr/>
          </p:nvSpPr>
          <p:spPr>
            <a:xfrm>
              <a:off x="9087036" y="1286630"/>
              <a:ext cx="25098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Rails </a:t>
              </a:r>
              <a:r>
                <a:rPr lang="de-DE" dirty="0" err="1"/>
                <a:t>of</a:t>
              </a:r>
              <a:r>
                <a:rPr lang="de-DE" dirty="0"/>
                <a:t> </a:t>
              </a:r>
              <a:r>
                <a:rPr lang="de-DE" dirty="0" err="1"/>
                <a:t>disk</a:t>
              </a:r>
              <a:r>
                <a:rPr lang="de-DE" dirty="0"/>
                <a:t> </a:t>
              </a:r>
              <a:r>
                <a:rPr lang="de-DE" dirty="0" err="1"/>
                <a:t>drive</a:t>
              </a:r>
              <a:r>
                <a:rPr lang="de-DE" dirty="0"/>
                <a:t> </a:t>
              </a:r>
              <a:r>
                <a:rPr lang="de-DE" dirty="0" err="1"/>
                <a:t>system</a:t>
              </a:r>
              <a:endParaRPr lang="de-DE" dirty="0"/>
            </a:p>
          </p:txBody>
        </p:sp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807CFD38-4961-61E3-36AC-38F34ADE7CDF}"/>
                </a:ext>
              </a:extLst>
            </p:cNvPr>
            <p:cNvSpPr txBox="1"/>
            <p:nvPr/>
          </p:nvSpPr>
          <p:spPr>
            <a:xfrm>
              <a:off x="7145246" y="1792103"/>
              <a:ext cx="10547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/>
                <a:t>Carriages</a:t>
              </a:r>
              <a:endParaRPr lang="de-DE" dirty="0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4A59A55-1C9F-2718-C56D-0C25F199898C}"/>
                </a:ext>
              </a:extLst>
            </p:cNvPr>
            <p:cNvSpPr txBox="1"/>
            <p:nvPr/>
          </p:nvSpPr>
          <p:spPr>
            <a:xfrm>
              <a:off x="7476032" y="4197924"/>
              <a:ext cx="296940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Laser </a:t>
              </a:r>
              <a:r>
                <a:rPr lang="de-DE" dirty="0" err="1"/>
                <a:t>interferometer</a:t>
              </a:r>
              <a:r>
                <a:rPr lang="de-DE" dirty="0"/>
                <a:t> </a:t>
              </a:r>
              <a:r>
                <a:rPr lang="de-DE" dirty="0" err="1"/>
                <a:t>couplers</a:t>
              </a:r>
              <a:endParaRPr lang="de-DE" dirty="0"/>
            </a:p>
          </p:txBody>
        </p:sp>
        <p:sp>
          <p:nvSpPr>
            <p:cNvPr id="14" name="Textfeld 13">
              <a:extLst>
                <a:ext uri="{FF2B5EF4-FFF2-40B4-BE49-F238E27FC236}">
                  <a16:creationId xmlns:a16="http://schemas.microsoft.com/office/drawing/2014/main" id="{03F92EB2-9ABC-271A-C21A-D35A511E732E}"/>
                </a:ext>
              </a:extLst>
            </p:cNvPr>
            <p:cNvSpPr txBox="1"/>
            <p:nvPr/>
          </p:nvSpPr>
          <p:spPr>
            <a:xfrm>
              <a:off x="10062688" y="3738929"/>
              <a:ext cx="14274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Optical </a:t>
              </a:r>
              <a:r>
                <a:rPr lang="de-DE" dirty="0" err="1"/>
                <a:t>fibres</a:t>
              </a:r>
              <a:endParaRPr lang="de-DE" dirty="0"/>
            </a:p>
          </p:txBody>
        </p:sp>
        <p:cxnSp>
          <p:nvCxnSpPr>
            <p:cNvPr id="15" name="Gerade Verbindung mit Pfeil 15">
              <a:extLst>
                <a:ext uri="{FF2B5EF4-FFF2-40B4-BE49-F238E27FC236}">
                  <a16:creationId xmlns:a16="http://schemas.microsoft.com/office/drawing/2014/main" id="{660115E9-1FF0-1C23-25F7-FDFAB27A56AE}"/>
                </a:ext>
              </a:extLst>
            </p:cNvPr>
            <p:cNvCxnSpPr>
              <a:stCxn id="12" idx="2"/>
            </p:cNvCxnSpPr>
            <p:nvPr/>
          </p:nvCxnSpPr>
          <p:spPr>
            <a:xfrm>
              <a:off x="7672634" y="2161435"/>
              <a:ext cx="527388" cy="550291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7">
              <a:extLst>
                <a:ext uri="{FF2B5EF4-FFF2-40B4-BE49-F238E27FC236}">
                  <a16:creationId xmlns:a16="http://schemas.microsoft.com/office/drawing/2014/main" id="{5FD21D20-C930-F7AD-28BE-9FA2A8333F53}"/>
                </a:ext>
              </a:extLst>
            </p:cNvPr>
            <p:cNvCxnSpPr>
              <a:stCxn id="5" idx="2"/>
            </p:cNvCxnSpPr>
            <p:nvPr/>
          </p:nvCxnSpPr>
          <p:spPr>
            <a:xfrm>
              <a:off x="8625891" y="1792103"/>
              <a:ext cx="70392" cy="1008012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20">
              <a:extLst>
                <a:ext uri="{FF2B5EF4-FFF2-40B4-BE49-F238E27FC236}">
                  <a16:creationId xmlns:a16="http://schemas.microsoft.com/office/drawing/2014/main" id="{D27C04D3-D9A9-67BA-508A-3745AF047956}"/>
                </a:ext>
              </a:extLst>
            </p:cNvPr>
            <p:cNvCxnSpPr>
              <a:stCxn id="11" idx="2"/>
            </p:cNvCxnSpPr>
            <p:nvPr/>
          </p:nvCxnSpPr>
          <p:spPr>
            <a:xfrm flipH="1">
              <a:off x="9773477" y="1655962"/>
              <a:ext cx="568486" cy="118693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23">
              <a:extLst>
                <a:ext uri="{FF2B5EF4-FFF2-40B4-BE49-F238E27FC236}">
                  <a16:creationId xmlns:a16="http://schemas.microsoft.com/office/drawing/2014/main" id="{478B5436-9A0A-1D84-2B70-6AE1ED9048EA}"/>
                </a:ext>
              </a:extLst>
            </p:cNvPr>
            <p:cNvCxnSpPr>
              <a:stCxn id="14" idx="0"/>
            </p:cNvCxnSpPr>
            <p:nvPr/>
          </p:nvCxnSpPr>
          <p:spPr>
            <a:xfrm flipV="1">
              <a:off x="10776409" y="3077775"/>
              <a:ext cx="365996" cy="66115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27">
              <a:extLst>
                <a:ext uri="{FF2B5EF4-FFF2-40B4-BE49-F238E27FC236}">
                  <a16:creationId xmlns:a16="http://schemas.microsoft.com/office/drawing/2014/main" id="{74401456-B129-93EE-5486-6EF6A2360A75}"/>
                </a:ext>
              </a:extLst>
            </p:cNvPr>
            <p:cNvCxnSpPr>
              <a:stCxn id="13" idx="0"/>
            </p:cNvCxnSpPr>
            <p:nvPr/>
          </p:nvCxnSpPr>
          <p:spPr>
            <a:xfrm flipH="1" flipV="1">
              <a:off x="8580258" y="3602376"/>
              <a:ext cx="380476" cy="595548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mit Pfeil 30">
              <a:extLst>
                <a:ext uri="{FF2B5EF4-FFF2-40B4-BE49-F238E27FC236}">
                  <a16:creationId xmlns:a16="http://schemas.microsoft.com/office/drawing/2014/main" id="{051BC5E8-7573-9120-F779-7E8B81934A98}"/>
                </a:ext>
              </a:extLst>
            </p:cNvPr>
            <p:cNvCxnSpPr>
              <a:stCxn id="13" idx="0"/>
            </p:cNvCxnSpPr>
            <p:nvPr/>
          </p:nvCxnSpPr>
          <p:spPr>
            <a:xfrm flipV="1">
              <a:off x="8960734" y="2800115"/>
              <a:ext cx="1467761" cy="1397809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F64645DD-FEAB-B855-DE92-063DF320332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712" y="4693870"/>
            <a:ext cx="2421388" cy="1601957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Image" descr="Image">
            <a:extLst>
              <a:ext uri="{FF2B5EF4-FFF2-40B4-BE49-F238E27FC236}">
                <a16:creationId xmlns:a16="http://schemas.microsoft.com/office/drawing/2014/main" id="{A455E03D-3E63-3DCB-0613-84BDC6BDDD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380162">
            <a:off x="3306829" y="4622275"/>
            <a:ext cx="1582885" cy="1736068"/>
          </a:xfrm>
          <a:prstGeom prst="rect">
            <a:avLst/>
          </a:prstGeom>
          <a:ln w="12700">
            <a:miter lim="400000"/>
          </a:ln>
        </p:spPr>
      </p:pic>
      <p:sp>
        <p:nvSpPr>
          <p:cNvPr id="24" name="Textfeld 33">
            <a:extLst>
              <a:ext uri="{FF2B5EF4-FFF2-40B4-BE49-F238E27FC236}">
                <a16:creationId xmlns:a16="http://schemas.microsoft.com/office/drawing/2014/main" id="{CD4A2D5F-F0E5-1F9D-E545-5AF470A55B0B}"/>
              </a:ext>
            </a:extLst>
          </p:cNvPr>
          <p:cNvSpPr txBox="1"/>
          <p:nvPr/>
        </p:nvSpPr>
        <p:spPr bwMode="auto">
          <a:xfrm>
            <a:off x="446667" y="4197924"/>
            <a:ext cx="69035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Tiling of </a:t>
            </a:r>
            <a:r>
              <a:rPr lang="en-US" dirty="0"/>
              <a:t> </a:t>
            </a:r>
            <a:r>
              <a:rPr lang="en-GB" sz="2400" dirty="0"/>
              <a:t>⌀</a:t>
            </a:r>
            <a:r>
              <a:rPr lang="en-GB" dirty="0"/>
              <a:t> </a:t>
            </a:r>
            <a:r>
              <a:rPr lang="en-GB" sz="2000" dirty="0"/>
              <a:t>= 300 mm</a:t>
            </a:r>
            <a:r>
              <a:rPr lang="en-US" sz="2000" dirty="0"/>
              <a:t> </a:t>
            </a:r>
            <a:r>
              <a:rPr lang="en-GB" sz="2000" dirty="0"/>
              <a:t>LaAlO</a:t>
            </a:r>
            <a:r>
              <a:rPr lang="en-GB" sz="2000" baseline="-25000" dirty="0"/>
              <a:t>3 </a:t>
            </a:r>
            <a:r>
              <a:rPr lang="en-US" sz="2000" dirty="0"/>
              <a:t>disks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26" name="Textfeld 33">
            <a:extLst>
              <a:ext uri="{FF2B5EF4-FFF2-40B4-BE49-F238E27FC236}">
                <a16:creationId xmlns:a16="http://schemas.microsoft.com/office/drawing/2014/main" id="{791DE2C8-8012-1202-01FE-EFA58B973877}"/>
              </a:ext>
            </a:extLst>
          </p:cNvPr>
          <p:cNvSpPr txBox="1"/>
          <p:nvPr/>
        </p:nvSpPr>
        <p:spPr bwMode="auto">
          <a:xfrm>
            <a:off x="6282736" y="5833263"/>
            <a:ext cx="535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2000" dirty="0"/>
              <a:t>Building mechanical structure for OB300 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2503F601-335F-7BE7-9505-5A1575D3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14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883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 dirty="0"/>
              <a:t>MADMAX Prototype</a:t>
            </a:r>
            <a:endParaRPr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464127" y="964173"/>
            <a:ext cx="7148946" cy="5427059"/>
          </a:xfrm>
          <a:prstGeom prst="rect">
            <a:avLst/>
          </a:prstGeom>
        </p:spPr>
      </p:pic>
      <p:cxnSp>
        <p:nvCxnSpPr>
          <p:cNvPr id="11" name="Gerade Verbindung mit Pfeil 10"/>
          <p:cNvCxnSpPr>
            <a:cxnSpLocks/>
          </p:cNvCxnSpPr>
          <p:nvPr/>
        </p:nvCxnSpPr>
        <p:spPr bwMode="auto">
          <a:xfrm>
            <a:off x="783771" y="3901044"/>
            <a:ext cx="5130140" cy="207224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cxnSpLocks/>
          </p:cNvCxnSpPr>
          <p:nvPr/>
        </p:nvCxnSpPr>
        <p:spPr bwMode="auto">
          <a:xfrm>
            <a:off x="6856020" y="1478934"/>
            <a:ext cx="0" cy="4397536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cxnSpLocks/>
          </p:cNvCxnSpPr>
          <p:nvPr/>
        </p:nvCxnSpPr>
        <p:spPr bwMode="auto">
          <a:xfrm flipV="1">
            <a:off x="572140" y="2175667"/>
            <a:ext cx="841024" cy="1444327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cxnSpLocks/>
          </p:cNvCxnSpPr>
          <p:nvPr/>
        </p:nvCxnSpPr>
        <p:spPr bwMode="auto">
          <a:xfrm flipV="1">
            <a:off x="2363190" y="5557652"/>
            <a:ext cx="1579418" cy="13062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 bwMode="auto">
          <a:xfrm flipH="1">
            <a:off x="3200400" y="2171806"/>
            <a:ext cx="207818" cy="83562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mit Pfeil 21"/>
          <p:cNvCxnSpPr>
            <a:cxnSpLocks/>
            <a:stCxn id="27" idx="2"/>
          </p:cNvCxnSpPr>
          <p:nvPr/>
        </p:nvCxnSpPr>
        <p:spPr bwMode="auto">
          <a:xfrm>
            <a:off x="4332332" y="2845954"/>
            <a:ext cx="1468764" cy="38094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 bwMode="auto">
          <a:xfrm>
            <a:off x="1521177" y="1802474"/>
            <a:ext cx="3553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MADMAX Prototype Cryostat (MPC)</a:t>
            </a:r>
            <a:endParaRPr/>
          </a:p>
        </p:txBody>
      </p:sp>
      <p:sp>
        <p:nvSpPr>
          <p:cNvPr id="27" name="Textfeld 26"/>
          <p:cNvSpPr txBox="1"/>
          <p:nvPr/>
        </p:nvSpPr>
        <p:spPr bwMode="auto">
          <a:xfrm>
            <a:off x="3589885" y="2199623"/>
            <a:ext cx="148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LHe reservoir </a:t>
            </a:r>
            <a:br>
              <a:rPr lang="en-GB"/>
            </a:br>
            <a:r>
              <a:rPr lang="en-GB"/>
              <a:t>&amp; reliquifiers</a:t>
            </a:r>
          </a:p>
        </p:txBody>
      </p:sp>
      <p:sp>
        <p:nvSpPr>
          <p:cNvPr id="30" name="Textfeld 29"/>
          <p:cNvSpPr txBox="1"/>
          <p:nvPr/>
        </p:nvSpPr>
        <p:spPr bwMode="auto">
          <a:xfrm>
            <a:off x="110394" y="5503615"/>
            <a:ext cx="2252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Receiver Cryostat (RC)</a:t>
            </a:r>
            <a:endParaRPr/>
          </a:p>
        </p:txBody>
      </p:sp>
      <p:sp>
        <p:nvSpPr>
          <p:cNvPr id="31" name="Textfeld 30"/>
          <p:cNvSpPr txBox="1"/>
          <p:nvPr/>
        </p:nvSpPr>
        <p:spPr bwMode="auto">
          <a:xfrm rot="1244348">
            <a:off x="2401721" y="4798861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~4.5 m</a:t>
            </a:r>
            <a:endParaRPr/>
          </a:p>
        </p:txBody>
      </p:sp>
      <p:sp>
        <p:nvSpPr>
          <p:cNvPr id="32" name="Textfeld 31"/>
          <p:cNvSpPr txBox="1"/>
          <p:nvPr/>
        </p:nvSpPr>
        <p:spPr bwMode="auto">
          <a:xfrm rot="18021884">
            <a:off x="213463" y="2568364"/>
            <a:ext cx="10887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Ø &lt; 1.6 m</a:t>
            </a:r>
            <a:endParaRPr/>
          </a:p>
        </p:txBody>
      </p:sp>
      <p:sp>
        <p:nvSpPr>
          <p:cNvPr id="33" name="Textfeld 32"/>
          <p:cNvSpPr txBox="1"/>
          <p:nvPr/>
        </p:nvSpPr>
        <p:spPr bwMode="auto">
          <a:xfrm rot="16199999">
            <a:off x="6651333" y="3849864"/>
            <a:ext cx="829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~3.3 m</a:t>
            </a:r>
            <a:endParaRPr/>
          </a:p>
        </p:txBody>
      </p:sp>
      <p:sp>
        <p:nvSpPr>
          <p:cNvPr id="34" name="Textfeld 33"/>
          <p:cNvSpPr txBox="1"/>
          <p:nvPr/>
        </p:nvSpPr>
        <p:spPr bwMode="auto">
          <a:xfrm>
            <a:off x="7344894" y="1318161"/>
            <a:ext cx="484710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Manufactured by Bilfinger </a:t>
            </a:r>
            <a:r>
              <a:rPr lang="en-GB" sz="2000" dirty="0" err="1"/>
              <a:t>Noell</a:t>
            </a:r>
            <a:r>
              <a:rPr lang="en-GB" sz="2000" dirty="0"/>
              <a:t> GmbH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Two vacuum vessels: </a:t>
            </a:r>
            <a:br>
              <a:rPr lang="en-GB" sz="2000" dirty="0"/>
            </a:br>
            <a:r>
              <a:rPr lang="en-GB" sz="2000" dirty="0"/>
              <a:t>- inner (4 K) cooled via </a:t>
            </a:r>
            <a:r>
              <a:rPr lang="en-GB" sz="2000" dirty="0" err="1"/>
              <a:t>LHe</a:t>
            </a:r>
            <a:r>
              <a:rPr lang="en-GB" sz="2000" dirty="0"/>
              <a:t> circulating through double-wall </a:t>
            </a:r>
            <a:br>
              <a:rPr lang="en-GB" sz="2000" dirty="0"/>
            </a:br>
            <a:r>
              <a:rPr lang="en-GB" sz="2000" dirty="0"/>
              <a:t>- outer (isolation vacuum)</a:t>
            </a:r>
            <a:endParaRPr sz="2000" dirty="0"/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GB" sz="2000" dirty="0"/>
              <a:t>Closed-loop system with 4 cryocoolers for reliquification of </a:t>
            </a:r>
            <a:r>
              <a:rPr lang="en-GB" sz="2000" dirty="0" err="1"/>
              <a:t>LHe</a:t>
            </a:r>
            <a:br>
              <a:rPr lang="en-GB" sz="2000" dirty="0"/>
            </a:br>
            <a:r>
              <a:rPr lang="en-GB" sz="2000" dirty="0">
                <a:sym typeface="Wingdings" pitchFamily="2" charset="2"/>
              </a:rPr>
              <a:t> </a:t>
            </a:r>
            <a:r>
              <a:rPr lang="en-GB" sz="2000" dirty="0"/>
              <a:t>during operation: 50 </a:t>
            </a:r>
            <a:r>
              <a:rPr lang="en-GB" sz="2000" i="1" dirty="0">
                <a:latin typeface="Times" pitchFamily="2" charset="0"/>
              </a:rPr>
              <a:t>l</a:t>
            </a:r>
            <a:r>
              <a:rPr lang="en-GB" sz="2000" dirty="0"/>
              <a:t> </a:t>
            </a:r>
            <a:r>
              <a:rPr lang="en-GB" sz="2000" dirty="0" err="1"/>
              <a:t>LHe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endParaRPr lang="en-GB"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/>
              <a:t>Delivery expected </a:t>
            </a:r>
            <a:r>
              <a:rPr lang="en-GB" sz="2000" dirty="0" err="1"/>
              <a:t>begining</a:t>
            </a:r>
            <a:r>
              <a:rPr lang="en-GB" sz="2000" dirty="0"/>
              <a:t> of 2024</a:t>
            </a:r>
            <a:endParaRPr sz="2000" dirty="0"/>
          </a:p>
          <a:p>
            <a:pPr marL="285750" indent="-285750">
              <a:buFont typeface="Arial"/>
              <a:buChar char="•"/>
              <a:defRPr/>
            </a:pPr>
            <a:r>
              <a:rPr lang="en-GB" sz="2000" dirty="0">
                <a:solidFill>
                  <a:srgbClr val="C00000"/>
                </a:solidFill>
              </a:rPr>
              <a:t>Commissioning with OB300 in Hamburg mid 2024</a:t>
            </a:r>
            <a:endParaRPr sz="2000" dirty="0">
              <a:solidFill>
                <a:srgbClr val="C00000"/>
              </a:solidFill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6E0A2A-5B0A-A951-3A7A-E67C0C6B6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0D05E0-229A-AC28-60E3-126610CE1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2855B0-56F9-D4BF-31F1-F13FD21CC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15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238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Gerader Verbinder 72"/>
          <p:cNvCxnSpPr/>
          <p:nvPr/>
        </p:nvCxnSpPr>
        <p:spPr>
          <a:xfrm flipV="1">
            <a:off x="241822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 flipV="1">
            <a:off x="1207825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Gerader Verbinder 74"/>
          <p:cNvCxnSpPr/>
          <p:nvPr/>
        </p:nvCxnSpPr>
        <p:spPr>
          <a:xfrm flipV="1">
            <a:off x="2173828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Gerader Verbinder 75"/>
          <p:cNvCxnSpPr/>
          <p:nvPr/>
        </p:nvCxnSpPr>
        <p:spPr>
          <a:xfrm flipV="1">
            <a:off x="3137209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Gerader Verbinder 76"/>
          <p:cNvCxnSpPr/>
          <p:nvPr/>
        </p:nvCxnSpPr>
        <p:spPr>
          <a:xfrm flipV="1">
            <a:off x="4100590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r Verbinder 77"/>
          <p:cNvCxnSpPr/>
          <p:nvPr/>
        </p:nvCxnSpPr>
        <p:spPr>
          <a:xfrm flipV="1">
            <a:off x="5063971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 flipV="1">
            <a:off x="6027352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 flipV="1">
            <a:off x="6990733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Gerader Verbinder 80"/>
          <p:cNvCxnSpPr/>
          <p:nvPr/>
        </p:nvCxnSpPr>
        <p:spPr>
          <a:xfrm flipV="1">
            <a:off x="7954114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Gerader Verbinder 81"/>
          <p:cNvCxnSpPr/>
          <p:nvPr/>
        </p:nvCxnSpPr>
        <p:spPr>
          <a:xfrm flipV="1">
            <a:off x="8917495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Gerader Verbinder 82"/>
          <p:cNvCxnSpPr/>
          <p:nvPr/>
        </p:nvCxnSpPr>
        <p:spPr>
          <a:xfrm flipV="1">
            <a:off x="9880876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Gerader Verbinder 83"/>
          <p:cNvCxnSpPr/>
          <p:nvPr/>
        </p:nvCxnSpPr>
        <p:spPr>
          <a:xfrm flipV="1">
            <a:off x="10844257" y="2755688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Rechteck 96"/>
          <p:cNvSpPr/>
          <p:nvPr/>
        </p:nvSpPr>
        <p:spPr>
          <a:xfrm>
            <a:off x="39588" y="2725692"/>
            <a:ext cx="11401048" cy="4616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MADMAX Staged Program </a:t>
            </a:r>
          </a:p>
        </p:txBody>
      </p:sp>
      <p:sp>
        <p:nvSpPr>
          <p:cNvPr id="6" name="Pfeil nach rechts 5"/>
          <p:cNvSpPr/>
          <p:nvPr/>
        </p:nvSpPr>
        <p:spPr>
          <a:xfrm>
            <a:off x="0" y="1828801"/>
            <a:ext cx="12192000" cy="1098468"/>
          </a:xfrm>
          <a:prstGeom prst="rightArrow">
            <a:avLst/>
          </a:prstGeom>
          <a:gradFill flip="none" rotWithShape="1">
            <a:gsLst>
              <a:gs pos="0">
                <a:srgbClr val="E2001A"/>
              </a:gs>
              <a:gs pos="50000">
                <a:srgbClr val="7C7C7B"/>
              </a:gs>
              <a:gs pos="100000">
                <a:srgbClr val="F4A23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4" name="Gerader Verbinder 13"/>
          <p:cNvCxnSpPr/>
          <p:nvPr/>
        </p:nvCxnSpPr>
        <p:spPr>
          <a:xfrm flipV="1">
            <a:off x="241823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 rot="18900000">
            <a:off x="95805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2017</a:t>
            </a:r>
          </a:p>
        </p:txBody>
      </p:sp>
      <p:cxnSp>
        <p:nvCxnSpPr>
          <p:cNvPr id="24" name="Gerader Verbinder 23"/>
          <p:cNvCxnSpPr/>
          <p:nvPr/>
        </p:nvCxnSpPr>
        <p:spPr>
          <a:xfrm flipV="1">
            <a:off x="1207826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feld 24"/>
          <p:cNvSpPr txBox="1"/>
          <p:nvPr/>
        </p:nvSpPr>
        <p:spPr>
          <a:xfrm rot="18900000">
            <a:off x="1061808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2018</a:t>
            </a:r>
          </a:p>
        </p:txBody>
      </p:sp>
      <p:cxnSp>
        <p:nvCxnSpPr>
          <p:cNvPr id="26" name="Gerader Verbinder 25"/>
          <p:cNvCxnSpPr/>
          <p:nvPr/>
        </p:nvCxnSpPr>
        <p:spPr>
          <a:xfrm flipV="1">
            <a:off x="2173829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feld 26"/>
          <p:cNvSpPr txBox="1"/>
          <p:nvPr/>
        </p:nvSpPr>
        <p:spPr>
          <a:xfrm rot="18900000">
            <a:off x="2027811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2019</a:t>
            </a:r>
          </a:p>
        </p:txBody>
      </p:sp>
      <p:cxnSp>
        <p:nvCxnSpPr>
          <p:cNvPr id="46" name="Gerader Verbinder 45"/>
          <p:cNvCxnSpPr/>
          <p:nvPr/>
        </p:nvCxnSpPr>
        <p:spPr>
          <a:xfrm flipV="1">
            <a:off x="3137210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/>
          <p:cNvSpPr txBox="1"/>
          <p:nvPr/>
        </p:nvSpPr>
        <p:spPr>
          <a:xfrm rot="18900000">
            <a:off x="2991192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2020</a:t>
            </a:r>
          </a:p>
        </p:txBody>
      </p:sp>
      <p:cxnSp>
        <p:nvCxnSpPr>
          <p:cNvPr id="48" name="Gerader Verbinder 47"/>
          <p:cNvCxnSpPr/>
          <p:nvPr/>
        </p:nvCxnSpPr>
        <p:spPr>
          <a:xfrm flipV="1">
            <a:off x="4100591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 rot="18900000">
            <a:off x="3954573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2021</a:t>
            </a:r>
          </a:p>
        </p:txBody>
      </p:sp>
      <p:cxnSp>
        <p:nvCxnSpPr>
          <p:cNvPr id="50" name="Gerader Verbinder 49"/>
          <p:cNvCxnSpPr/>
          <p:nvPr/>
        </p:nvCxnSpPr>
        <p:spPr>
          <a:xfrm flipV="1">
            <a:off x="5063972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feld 50"/>
          <p:cNvSpPr txBox="1"/>
          <p:nvPr/>
        </p:nvSpPr>
        <p:spPr>
          <a:xfrm rot="18900000">
            <a:off x="4917954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2022</a:t>
            </a:r>
          </a:p>
        </p:txBody>
      </p:sp>
      <p:cxnSp>
        <p:nvCxnSpPr>
          <p:cNvPr id="52" name="Gerader Verbinder 51"/>
          <p:cNvCxnSpPr/>
          <p:nvPr/>
        </p:nvCxnSpPr>
        <p:spPr>
          <a:xfrm flipV="1">
            <a:off x="6027353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/>
          <p:cNvSpPr txBox="1"/>
          <p:nvPr/>
        </p:nvSpPr>
        <p:spPr>
          <a:xfrm rot="18900000">
            <a:off x="5881335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2023</a:t>
            </a:r>
          </a:p>
        </p:txBody>
      </p:sp>
      <p:cxnSp>
        <p:nvCxnSpPr>
          <p:cNvPr id="54" name="Gerader Verbinder 53"/>
          <p:cNvCxnSpPr/>
          <p:nvPr/>
        </p:nvCxnSpPr>
        <p:spPr>
          <a:xfrm flipV="1">
            <a:off x="6990734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 rot="18900000">
            <a:off x="6844716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2024</a:t>
            </a:r>
          </a:p>
        </p:txBody>
      </p:sp>
      <p:cxnSp>
        <p:nvCxnSpPr>
          <p:cNvPr id="56" name="Gerader Verbinder 55"/>
          <p:cNvCxnSpPr/>
          <p:nvPr/>
        </p:nvCxnSpPr>
        <p:spPr>
          <a:xfrm flipV="1">
            <a:off x="7954115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feld 56"/>
          <p:cNvSpPr txBox="1"/>
          <p:nvPr/>
        </p:nvSpPr>
        <p:spPr>
          <a:xfrm rot="18900000">
            <a:off x="7808097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2025</a:t>
            </a:r>
          </a:p>
        </p:txBody>
      </p:sp>
      <p:cxnSp>
        <p:nvCxnSpPr>
          <p:cNvPr id="58" name="Gerader Verbinder 57"/>
          <p:cNvCxnSpPr/>
          <p:nvPr/>
        </p:nvCxnSpPr>
        <p:spPr>
          <a:xfrm flipV="1">
            <a:off x="8917496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feld 58"/>
          <p:cNvSpPr txBox="1"/>
          <p:nvPr/>
        </p:nvSpPr>
        <p:spPr>
          <a:xfrm rot="18900000">
            <a:off x="8771478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2026</a:t>
            </a:r>
          </a:p>
        </p:txBody>
      </p:sp>
      <p:cxnSp>
        <p:nvCxnSpPr>
          <p:cNvPr id="60" name="Gerader Verbinder 59"/>
          <p:cNvCxnSpPr/>
          <p:nvPr/>
        </p:nvCxnSpPr>
        <p:spPr>
          <a:xfrm flipV="1">
            <a:off x="9880877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 rot="18900000">
            <a:off x="9734859" y="1477601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2027</a:t>
            </a:r>
          </a:p>
        </p:txBody>
      </p:sp>
      <p:cxnSp>
        <p:nvCxnSpPr>
          <p:cNvPr id="62" name="Gerader Verbinder 61"/>
          <p:cNvCxnSpPr/>
          <p:nvPr/>
        </p:nvCxnSpPr>
        <p:spPr>
          <a:xfrm flipV="1">
            <a:off x="10844258" y="1928012"/>
            <a:ext cx="0" cy="71791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feld 62"/>
          <p:cNvSpPr txBox="1"/>
          <p:nvPr/>
        </p:nvSpPr>
        <p:spPr>
          <a:xfrm rot="18900000">
            <a:off x="10652228" y="1381895"/>
            <a:ext cx="10182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/>
              <a:t>&gt;= 2028</a:t>
            </a:r>
          </a:p>
        </p:txBody>
      </p:sp>
      <p:sp>
        <p:nvSpPr>
          <p:cNvPr id="64" name="Textfeld 63"/>
          <p:cNvSpPr txBox="1"/>
          <p:nvPr/>
        </p:nvSpPr>
        <p:spPr>
          <a:xfrm>
            <a:off x="803838" y="2695494"/>
            <a:ext cx="18357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Design Phase</a:t>
            </a:r>
          </a:p>
        </p:txBody>
      </p:sp>
      <p:sp>
        <p:nvSpPr>
          <p:cNvPr id="65" name="Textfeld 64"/>
          <p:cNvSpPr txBox="1"/>
          <p:nvPr/>
        </p:nvSpPr>
        <p:spPr>
          <a:xfrm>
            <a:off x="4526650" y="2692763"/>
            <a:ext cx="2460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/>
              <a:t>Prototyping Phase</a:t>
            </a:r>
          </a:p>
        </p:txBody>
      </p:sp>
      <p:sp>
        <p:nvSpPr>
          <p:cNvPr id="66" name="Textfeld 65"/>
          <p:cNvSpPr txBox="1"/>
          <p:nvPr/>
        </p:nvSpPr>
        <p:spPr>
          <a:xfrm>
            <a:off x="8451727" y="2665236"/>
            <a:ext cx="25985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/>
              <a:t>Construction Phase</a:t>
            </a:r>
          </a:p>
        </p:txBody>
      </p:sp>
      <p:pic>
        <p:nvPicPr>
          <p:cNvPr id="67" name="EPJC-MADMAX.pdf" descr="EPJC-MADMAX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82" y="4751725"/>
            <a:ext cx="1133443" cy="1510693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Textfeld 67"/>
          <p:cNvSpPr txBox="1"/>
          <p:nvPr/>
        </p:nvSpPr>
        <p:spPr>
          <a:xfrm>
            <a:off x="246058" y="3787995"/>
            <a:ext cx="155478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/>
              <a:t>Foundation of </a:t>
            </a:r>
            <a:br>
              <a:rPr lang="en-AU"/>
            </a:br>
            <a:r>
              <a:rPr lang="en-AU"/>
              <a:t>MADMAX </a:t>
            </a:r>
            <a:br>
              <a:rPr lang="en-AU"/>
            </a:br>
            <a:r>
              <a:rPr lang="en-AU"/>
              <a:t>Collaboration </a:t>
            </a:r>
          </a:p>
        </p:txBody>
      </p:sp>
      <p:cxnSp>
        <p:nvCxnSpPr>
          <p:cNvPr id="99" name="Gerade Verbindung mit Pfeil 98"/>
          <p:cNvCxnSpPr/>
          <p:nvPr/>
        </p:nvCxnSpPr>
        <p:spPr>
          <a:xfrm flipV="1">
            <a:off x="1023451" y="3276600"/>
            <a:ext cx="0" cy="553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feld 99"/>
          <p:cNvSpPr txBox="1"/>
          <p:nvPr/>
        </p:nvSpPr>
        <p:spPr>
          <a:xfrm>
            <a:off x="1719928" y="4068131"/>
            <a:ext cx="14819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/>
              <a:t>DESY PRC</a:t>
            </a:r>
          </a:p>
          <a:p>
            <a:pPr algn="ctr"/>
            <a:r>
              <a:rPr lang="en-AU" dirty="0"/>
              <a:t>endorsement </a:t>
            </a:r>
            <a:br>
              <a:rPr lang="en-AU" dirty="0"/>
            </a:br>
            <a:endParaRPr lang="en-AU" dirty="0"/>
          </a:p>
        </p:txBody>
      </p:sp>
      <p:cxnSp>
        <p:nvCxnSpPr>
          <p:cNvPr id="102" name="Gerade Verbindung mit Pfeil 101"/>
          <p:cNvCxnSpPr>
            <a:cxnSpLocks/>
          </p:cNvCxnSpPr>
          <p:nvPr/>
        </p:nvCxnSpPr>
        <p:spPr>
          <a:xfrm flipH="1" flipV="1">
            <a:off x="2934812" y="3275348"/>
            <a:ext cx="3340" cy="80792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feld 103"/>
          <p:cNvSpPr txBox="1"/>
          <p:nvPr/>
        </p:nvSpPr>
        <p:spPr>
          <a:xfrm>
            <a:off x="6180983" y="4987062"/>
            <a:ext cx="11771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5858FF"/>
                </a:solidFill>
              </a:rPr>
              <a:t>OB300 </a:t>
            </a:r>
            <a:br>
              <a:rPr lang="en-AU" dirty="0">
                <a:solidFill>
                  <a:srgbClr val="5858FF"/>
                </a:solidFill>
              </a:rPr>
            </a:br>
            <a:r>
              <a:rPr lang="en-AU" dirty="0">
                <a:solidFill>
                  <a:srgbClr val="5858FF"/>
                </a:solidFill>
              </a:rPr>
              <a:t>295 K</a:t>
            </a:r>
          </a:p>
        </p:txBody>
      </p:sp>
      <p:cxnSp>
        <p:nvCxnSpPr>
          <p:cNvPr id="106" name="Gerade Verbindung mit Pfeil 105"/>
          <p:cNvCxnSpPr>
            <a:cxnSpLocks/>
          </p:cNvCxnSpPr>
          <p:nvPr/>
        </p:nvCxnSpPr>
        <p:spPr>
          <a:xfrm flipH="1" flipV="1">
            <a:off x="6797788" y="3321745"/>
            <a:ext cx="9566" cy="1647140"/>
          </a:xfrm>
          <a:prstGeom prst="straightConnector1">
            <a:avLst/>
          </a:prstGeom>
          <a:ln w="38100">
            <a:solidFill>
              <a:srgbClr val="585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feld 110"/>
          <p:cNvSpPr txBox="1"/>
          <p:nvPr/>
        </p:nvSpPr>
        <p:spPr>
          <a:xfrm>
            <a:off x="7830971" y="5004928"/>
            <a:ext cx="965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5858FF"/>
                </a:solidFill>
              </a:rPr>
              <a:t>OB300</a:t>
            </a:r>
          </a:p>
          <a:p>
            <a:pPr algn="ctr"/>
            <a:r>
              <a:rPr lang="de-DE" dirty="0">
                <a:solidFill>
                  <a:srgbClr val="5858FF"/>
                </a:solidFill>
              </a:rPr>
              <a:t>1.6T, 4 K</a:t>
            </a:r>
          </a:p>
        </p:txBody>
      </p:sp>
      <p:cxnSp>
        <p:nvCxnSpPr>
          <p:cNvPr id="113" name="Gerade Verbindung mit Pfeil 112"/>
          <p:cNvCxnSpPr>
            <a:cxnSpLocks/>
          </p:cNvCxnSpPr>
          <p:nvPr/>
        </p:nvCxnSpPr>
        <p:spPr>
          <a:xfrm flipH="1" flipV="1">
            <a:off x="8135184" y="3315144"/>
            <a:ext cx="24932" cy="1653741"/>
          </a:xfrm>
          <a:prstGeom prst="straightConnector1">
            <a:avLst/>
          </a:prstGeom>
          <a:ln w="38100">
            <a:solidFill>
              <a:srgbClr val="585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feld 113"/>
          <p:cNvSpPr txBox="1"/>
          <p:nvPr/>
        </p:nvSpPr>
        <p:spPr>
          <a:xfrm>
            <a:off x="9732835" y="5473250"/>
            <a:ext cx="1962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/>
              <a:t>Full-size MADMAX </a:t>
            </a:r>
            <a:br>
              <a:rPr lang="en-AU"/>
            </a:br>
            <a:r>
              <a:rPr lang="en-AU"/>
              <a:t>commissioning</a:t>
            </a:r>
          </a:p>
        </p:txBody>
      </p:sp>
      <p:cxnSp>
        <p:nvCxnSpPr>
          <p:cNvPr id="116" name="Gerade Verbindung mit Pfeil 115"/>
          <p:cNvCxnSpPr>
            <a:cxnSpLocks/>
          </p:cNvCxnSpPr>
          <p:nvPr/>
        </p:nvCxnSpPr>
        <p:spPr>
          <a:xfrm flipV="1">
            <a:off x="11120058" y="3321770"/>
            <a:ext cx="0" cy="204250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</p:cNvCxnSpPr>
          <p:nvPr/>
        </p:nvCxnSpPr>
        <p:spPr>
          <a:xfrm>
            <a:off x="4696969" y="5661451"/>
            <a:ext cx="3355090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/>
          <p:cNvSpPr txBox="1"/>
          <p:nvPr/>
        </p:nvSpPr>
        <p:spPr>
          <a:xfrm>
            <a:off x="4751967" y="5677836"/>
            <a:ext cx="3981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Usage of MORPURGO magnet approved </a:t>
            </a:r>
            <a:br>
              <a:rPr lang="en-AU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by CERN Research Board for 2021-2025</a:t>
            </a:r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EC9EABCE-B746-B7A5-A103-88EE5547D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109" y="3788829"/>
            <a:ext cx="1349998" cy="1008831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EEEA53-BAE1-42DD-20CB-4E67366E4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73098">
            <a:off x="3690665" y="2960236"/>
            <a:ext cx="521862" cy="189518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188B272-989A-DA18-661E-90F3F3C79963}"/>
              </a:ext>
            </a:extLst>
          </p:cNvPr>
          <p:cNvSpPr txBox="1"/>
          <p:nvPr/>
        </p:nvSpPr>
        <p:spPr>
          <a:xfrm>
            <a:off x="3717835" y="3830387"/>
            <a:ext cx="2139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CB100</a:t>
            </a:r>
          </a:p>
          <a:p>
            <a:pPr algn="ctr"/>
            <a:r>
              <a:rPr lang="en-GB" dirty="0"/>
              <a:t>1.6 T, 295 K</a:t>
            </a:r>
          </a:p>
        </p:txBody>
      </p:sp>
      <p:cxnSp>
        <p:nvCxnSpPr>
          <p:cNvPr id="22" name="Gerade Verbindung mit Pfeil 21">
            <a:extLst>
              <a:ext uri="{FF2B5EF4-FFF2-40B4-BE49-F238E27FC236}">
                <a16:creationId xmlns:a16="http://schemas.microsoft.com/office/drawing/2014/main" id="{E70E5EF9-1F24-0665-F230-76A39747D5C1}"/>
              </a:ext>
            </a:extLst>
          </p:cNvPr>
          <p:cNvCxnSpPr>
            <a:cxnSpLocks/>
          </p:cNvCxnSpPr>
          <p:nvPr/>
        </p:nvCxnSpPr>
        <p:spPr>
          <a:xfrm flipV="1">
            <a:off x="5201162" y="3330755"/>
            <a:ext cx="4932" cy="6820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84846D7-87CE-61AD-4BE5-B32AA572B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486" y="3176277"/>
            <a:ext cx="1959854" cy="1487806"/>
          </a:xfrm>
          <a:prstGeom prst="rect">
            <a:avLst/>
          </a:prstGeom>
        </p:spPr>
      </p:pic>
      <p:pic>
        <p:nvPicPr>
          <p:cNvPr id="118" name="Grafik 1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25307" y="3600173"/>
            <a:ext cx="2194854" cy="1104337"/>
          </a:xfrm>
          <a:prstGeom prst="rect">
            <a:avLst/>
          </a:prstGeom>
        </p:spPr>
      </p:pic>
      <p:cxnSp>
        <p:nvCxnSpPr>
          <p:cNvPr id="23" name="Gerade Verbindung mit Pfeil 21">
            <a:extLst>
              <a:ext uri="{FF2B5EF4-FFF2-40B4-BE49-F238E27FC236}">
                <a16:creationId xmlns:a16="http://schemas.microsoft.com/office/drawing/2014/main" id="{A5279F40-5379-17B4-F85F-04211CD9736E}"/>
              </a:ext>
            </a:extLst>
          </p:cNvPr>
          <p:cNvCxnSpPr>
            <a:cxnSpLocks/>
          </p:cNvCxnSpPr>
          <p:nvPr/>
        </p:nvCxnSpPr>
        <p:spPr>
          <a:xfrm flipV="1">
            <a:off x="7147663" y="3329621"/>
            <a:ext cx="4932" cy="68204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feld 12">
            <a:extLst>
              <a:ext uri="{FF2B5EF4-FFF2-40B4-BE49-F238E27FC236}">
                <a16:creationId xmlns:a16="http://schemas.microsoft.com/office/drawing/2014/main" id="{97F15E9D-7889-7FE3-7B81-F908077F0BF4}"/>
              </a:ext>
            </a:extLst>
          </p:cNvPr>
          <p:cNvSpPr txBox="1"/>
          <p:nvPr/>
        </p:nvSpPr>
        <p:spPr>
          <a:xfrm>
            <a:off x="6860675" y="3790703"/>
            <a:ext cx="12946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CB100</a:t>
            </a:r>
          </a:p>
          <a:p>
            <a:pPr algn="ctr"/>
            <a:r>
              <a:rPr lang="en-GB" dirty="0"/>
              <a:t>1.6 T, 4 K </a:t>
            </a:r>
          </a:p>
          <a:p>
            <a:pPr algn="ctr"/>
            <a:r>
              <a:rPr lang="en-GB" dirty="0"/>
              <a:t>CB200</a:t>
            </a:r>
          </a:p>
          <a:p>
            <a:pPr algn="ctr"/>
            <a:r>
              <a:rPr lang="en-GB" dirty="0"/>
              <a:t>1.6 T, 295 K</a:t>
            </a:r>
          </a:p>
        </p:txBody>
      </p:sp>
      <p:cxnSp>
        <p:nvCxnSpPr>
          <p:cNvPr id="7" name="Gerade Verbindung mit Pfeil 105">
            <a:extLst>
              <a:ext uri="{FF2B5EF4-FFF2-40B4-BE49-F238E27FC236}">
                <a16:creationId xmlns:a16="http://schemas.microsoft.com/office/drawing/2014/main" id="{B39B423D-7C4F-15DB-B5B0-E446448C23AE}"/>
              </a:ext>
            </a:extLst>
          </p:cNvPr>
          <p:cNvCxnSpPr>
            <a:cxnSpLocks/>
          </p:cNvCxnSpPr>
          <p:nvPr/>
        </p:nvCxnSpPr>
        <p:spPr>
          <a:xfrm flipV="1">
            <a:off x="7485161" y="3342298"/>
            <a:ext cx="0" cy="299249"/>
          </a:xfrm>
          <a:prstGeom prst="straightConnector1">
            <a:avLst/>
          </a:prstGeom>
          <a:ln w="38100">
            <a:solidFill>
              <a:srgbClr val="5858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103">
            <a:extLst>
              <a:ext uri="{FF2B5EF4-FFF2-40B4-BE49-F238E27FC236}">
                <a16:creationId xmlns:a16="http://schemas.microsoft.com/office/drawing/2014/main" id="{58E7F9D9-0C0B-7AB6-530B-54A8B1EF58FB}"/>
              </a:ext>
            </a:extLst>
          </p:cNvPr>
          <p:cNvSpPr txBox="1"/>
          <p:nvPr/>
        </p:nvSpPr>
        <p:spPr>
          <a:xfrm>
            <a:off x="6990753" y="4992973"/>
            <a:ext cx="1108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dirty="0">
                <a:solidFill>
                  <a:srgbClr val="5858FF"/>
                </a:solidFill>
              </a:rPr>
              <a:t>OB300 </a:t>
            </a:r>
            <a:br>
              <a:rPr lang="en-AU" dirty="0">
                <a:solidFill>
                  <a:srgbClr val="5858FF"/>
                </a:solidFill>
              </a:rPr>
            </a:br>
            <a:r>
              <a:rPr lang="en-AU" dirty="0">
                <a:solidFill>
                  <a:srgbClr val="5858FF"/>
                </a:solidFill>
              </a:rPr>
              <a:t>4 K</a:t>
            </a:r>
          </a:p>
        </p:txBody>
      </p:sp>
      <p:cxnSp>
        <p:nvCxnSpPr>
          <p:cNvPr id="12" name="Gerade Verbindung mit Pfeil 15">
            <a:extLst>
              <a:ext uri="{FF2B5EF4-FFF2-40B4-BE49-F238E27FC236}">
                <a16:creationId xmlns:a16="http://schemas.microsoft.com/office/drawing/2014/main" id="{AA8F7076-984D-A08C-B738-B28276A864DA}"/>
              </a:ext>
            </a:extLst>
          </p:cNvPr>
          <p:cNvCxnSpPr>
            <a:cxnSpLocks/>
          </p:cNvCxnSpPr>
          <p:nvPr/>
        </p:nvCxnSpPr>
        <p:spPr>
          <a:xfrm>
            <a:off x="7954114" y="5657095"/>
            <a:ext cx="1308436" cy="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prstDash val="sysDash"/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E061C424-C65B-2C17-A4EE-9471AA7E9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130ACE7-5282-7E0C-2B77-EBC525DC1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pic>
        <p:nvPicPr>
          <p:cNvPr id="3" name="Grafik 18">
            <a:extLst>
              <a:ext uri="{FF2B5EF4-FFF2-40B4-BE49-F238E27FC236}">
                <a16:creationId xmlns:a16="http://schemas.microsoft.com/office/drawing/2014/main" id="{E5106F99-B262-BA7D-BCF6-9848CCE3BE1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3203" y="4865191"/>
            <a:ext cx="1012600" cy="1410298"/>
          </a:xfrm>
          <a:prstGeom prst="rect">
            <a:avLst/>
          </a:prstGeom>
        </p:spPr>
      </p:pic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1B43700D-BD90-6F55-4672-7E0841CEB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16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42725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3BDF6-1B31-BC35-EB95-254B7AC03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0909" y="2945082"/>
            <a:ext cx="6650182" cy="1211494"/>
          </a:xfrm>
        </p:spPr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87A1CE-029D-D0A4-9B21-2F0D204B9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F2AA97-7B4C-A469-C26F-A495C961D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71483-E50A-C126-698E-A8CF1FCEF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17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6979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154DA-5D3D-4677-9953-7FD7649C6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Coverage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BC7FEA-FCE6-14FB-C37A-B85523681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C75766-AC83-E86B-E019-C07C23831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EB2F933-2797-2521-3877-3B80EE414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0" y="1271121"/>
            <a:ext cx="7035800" cy="4715919"/>
          </a:xfrm>
          <a:prstGeom prst="rect">
            <a:avLst/>
          </a:prstGeom>
        </p:spPr>
      </p:pic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153231EA-09FF-F49B-4BA3-FFCAF44E5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18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629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Dielectric </a:t>
            </a:r>
            <a:r>
              <a:rPr lang="en-US" dirty="0" err="1"/>
              <a:t>Haloscope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8438"/>
          <a:stretch/>
        </p:blipFill>
        <p:spPr>
          <a:xfrm>
            <a:off x="0" y="1529501"/>
            <a:ext cx="5801710" cy="3548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5801710" y="1546996"/>
                <a:ext cx="6114303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In an external magnetic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a:rPr lang="de-DE" sz="2400" b="1" i="1">
                            <a:solidFill>
                              <a:srgbClr val="E2001A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𝒆</m:t>
                        </m:r>
                      </m:sub>
                    </m:sSub>
                  </m:oMath>
                </a14:m>
                <a:r>
                  <a:rPr lang="en-US" sz="2400" dirty="0"/>
                  <a:t> the </a:t>
                </a:r>
                <a:r>
                  <a:rPr lang="en-US" sz="2400" dirty="0" err="1">
                    <a:solidFill>
                      <a:srgbClr val="17C91C"/>
                    </a:solidFill>
                  </a:rPr>
                  <a:t>axion</a:t>
                </a:r>
                <a:r>
                  <a:rPr lang="en-US" sz="2400" dirty="0">
                    <a:solidFill>
                      <a:srgbClr val="17C91C"/>
                    </a:solidFill>
                  </a:rPr>
                  <a:t> </a:t>
                </a:r>
                <a:br>
                  <a:rPr lang="en-US" sz="2400" dirty="0">
                    <a:solidFill>
                      <a:srgbClr val="17C91C"/>
                    </a:solidFill>
                  </a:rPr>
                </a:br>
                <a:r>
                  <a:rPr lang="en-US" sz="2400" dirty="0">
                    <a:solidFill>
                      <a:srgbClr val="17C91C"/>
                    </a:solidFill>
                  </a:rPr>
                  <a:t>field </a:t>
                </a:r>
                <a14:m>
                  <m:oMath xmlns:m="http://schemas.openxmlformats.org/officeDocument/2006/math">
                    <m:r>
                      <a:rPr lang="de-DE" sz="2400" b="0" i="1" smtClean="0">
                        <a:solidFill>
                          <a:srgbClr val="17C91C"/>
                        </a:solidFill>
                        <a:latin typeface="Cambria Math" panose="02040503050406030204" pitchFamily="18" charset="0"/>
                      </a:rPr>
                      <m:t>𝑎</m:t>
                    </m:r>
                    <m:d>
                      <m:dPr>
                        <m:ctrlPr>
                          <a:rPr lang="de-DE" sz="2400" b="0" i="1" smtClean="0">
                            <a:solidFill>
                              <a:srgbClr val="17C91C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2400" b="0" i="1" smtClean="0">
                            <a:solidFill>
                              <a:srgbClr val="17C91C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2400" dirty="0"/>
                  <a:t> sources an oscillating </a:t>
                </a:r>
                <a:r>
                  <a:rPr lang="en-US" sz="2400" dirty="0">
                    <a:solidFill>
                      <a:srgbClr val="2B2BFF"/>
                    </a:solidFill>
                  </a:rPr>
                  <a:t>electric field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710" y="1546996"/>
                <a:ext cx="6114303" cy="830997"/>
              </a:xfrm>
              <a:prstGeom prst="rect">
                <a:avLst/>
              </a:prstGeom>
              <a:blipFill rotWithShape="0">
                <a:blip r:embed="rId4"/>
                <a:stretch>
                  <a:fillRect l="-1595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5801710" y="3140119"/>
                <a:ext cx="547483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1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400" b="1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</m:oMath>
                </a14:m>
                <a:r>
                  <a:rPr lang="en-US" sz="2400" dirty="0"/>
                  <a:t> is different in materials with different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710" y="3140119"/>
                <a:ext cx="5474832" cy="461665"/>
              </a:xfrm>
              <a:prstGeom prst="rect">
                <a:avLst/>
              </a:prstGeom>
              <a:blipFill>
                <a:blip r:embed="rId5"/>
                <a:stretch>
                  <a:fillRect l="-334" t="-10526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5801710" y="3720660"/>
                <a:ext cx="4917757" cy="83894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At the surface,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∥</m:t>
                        </m:r>
                      </m:sub>
                    </m:sSub>
                  </m:oMath>
                </a14:m>
                <a:r>
                  <a:rPr lang="en-US" sz="2400" dirty="0"/>
                  <a:t> must be continuous</a:t>
                </a:r>
              </a:p>
              <a:p>
                <a:r>
                  <a:rPr lang="en-US" sz="2400" dirty="0">
                    <a:sym typeface="Wingdings" panose="05000000000000000000" pitchFamily="2" charset="2"/>
                  </a:rPr>
                  <a:t> Emission of electromagnetic waves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1710" y="3720660"/>
                <a:ext cx="4917757" cy="838948"/>
              </a:xfrm>
              <a:prstGeom prst="rect">
                <a:avLst/>
              </a:prstGeom>
              <a:blipFill rotWithShape="0">
                <a:blip r:embed="rId6"/>
                <a:stretch>
                  <a:fillRect l="-1985" t="-5072" r="-1117"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hteck 10"/>
              <p:cNvSpPr/>
              <p:nvPr/>
            </p:nvSpPr>
            <p:spPr>
              <a:xfrm>
                <a:off x="4568850" y="5108617"/>
                <a:ext cx="4695131" cy="99514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de-DE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num>
                        <m:den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den>
                      </m:f>
                      <m:r>
                        <a:rPr lang="de-DE" sz="2400" i="1">
                          <a:latin typeface="Cambria Math" panose="02040503050406030204" pitchFamily="18" charset="0"/>
                        </a:rPr>
                        <m:t>=2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.2</m:t>
                      </m:r>
                      <m:r>
                        <a:rPr lang="de-DE" sz="2400" i="1">
                          <a:latin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−27</m:t>
                          </m:r>
                        </m:sup>
                      </m:sSup>
                      <m:f>
                        <m:f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W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m</m:t>
                          </m:r>
                          <m:r>
                            <m:rPr>
                              <m:nor/>
                            </m:rPr>
                            <a:rPr lang="de-DE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²</m:t>
                          </m:r>
                        </m:den>
                      </m:f>
                      <m:sSub>
                        <m:sSubPr>
                          <m:ctrlPr>
                            <a:rPr lang="de-DE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p>
                        <m:sSup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10 </m:t>
                                  </m:r>
                                  <m:r>
                                    <m:rPr>
                                      <m:nor/>
                                    </m:rPr>
                                    <a:rPr lang="de-DE" sz="24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hteck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8850" y="5108617"/>
                <a:ext cx="4695131" cy="99514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Freihandform 11"/>
          <p:cNvSpPr/>
          <p:nvPr/>
        </p:nvSpPr>
        <p:spPr>
          <a:xfrm>
            <a:off x="7771346" y="5016905"/>
            <a:ext cx="2026508" cy="403611"/>
          </a:xfrm>
          <a:custGeom>
            <a:avLst/>
            <a:gdLst>
              <a:gd name="connsiteX0" fmla="*/ 0 w 2125363"/>
              <a:gd name="connsiteY0" fmla="*/ 366302 h 366302"/>
              <a:gd name="connsiteX1" fmla="*/ 716692 w 2125363"/>
              <a:gd name="connsiteY1" fmla="*/ 1778 h 366302"/>
              <a:gd name="connsiteX2" fmla="*/ 2125363 w 2125363"/>
              <a:gd name="connsiteY2" fmla="*/ 218021 h 366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25363" h="366302">
                <a:moveTo>
                  <a:pt x="0" y="366302"/>
                </a:moveTo>
                <a:cubicBezTo>
                  <a:pt x="181232" y="196396"/>
                  <a:pt x="362465" y="26491"/>
                  <a:pt x="716692" y="1778"/>
                </a:cubicBezTo>
                <a:cubicBezTo>
                  <a:pt x="1070919" y="-22936"/>
                  <a:pt x="2125363" y="218021"/>
                  <a:pt x="2125363" y="218021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/>
              <p:cNvSpPr/>
              <p:nvPr/>
            </p:nvSpPr>
            <p:spPr>
              <a:xfrm>
                <a:off x="9797854" y="5012684"/>
                <a:ext cx="1752724" cy="4911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𝒪</m:t>
                      </m:r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  <m:r>
                            <a:rPr lang="de-DE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de-DE" sz="2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)=1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" name="Rechteck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854" y="5012684"/>
                <a:ext cx="1752724" cy="491160"/>
              </a:xfrm>
              <a:prstGeom prst="rect">
                <a:avLst/>
              </a:prstGeom>
              <a:blipFill rotWithShape="0">
                <a:blip r:embed="rId8"/>
                <a:stretch>
                  <a:fillRect b="-1111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/>
          <p:cNvSpPr txBox="1"/>
          <p:nvPr/>
        </p:nvSpPr>
        <p:spPr>
          <a:xfrm>
            <a:off x="0" y="5389043"/>
            <a:ext cx="4767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Power emitted from a single surface: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432E67D-5F6E-DB8B-C01C-DAAC91FCF21E}"/>
                  </a:ext>
                </a:extLst>
              </p:cNvPr>
              <p:cNvSpPr txBox="1"/>
              <p:nvPr/>
            </p:nvSpPr>
            <p:spPr>
              <a:xfrm>
                <a:off x="6480048" y="2592455"/>
                <a:ext cx="426110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de-DE" sz="2400" b="1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𝒂</m:t>
                        </m:r>
                      </m:sub>
                    </m:sSub>
                    <m:r>
                      <a:rPr lang="de-DE" sz="2400" b="1" i="1" smtClean="0">
                        <a:solidFill>
                          <a:srgbClr val="2B2B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de-DE" sz="2400" b="1" i="1" smtClean="0">
                        <a:solidFill>
                          <a:srgbClr val="2B2B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𝝐</m:t>
                    </m:r>
                    <m:r>
                      <a:rPr lang="de-DE" sz="2400" b="0" i="1" smtClean="0">
                        <a:solidFill>
                          <a:srgbClr val="2B2BFF"/>
                        </a:solidFill>
                        <a:latin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−12</m:t>
                        </m:r>
                      </m:sup>
                    </m:sSup>
                    <m:r>
                      <a:rPr lang="de-DE" sz="2400" b="0" i="1" smtClean="0">
                        <a:solidFill>
                          <a:srgbClr val="2B2B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de-DE" sz="2400" i="1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V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de-DE" sz="2400">
                            <a:solidFill>
                              <a:srgbClr val="2B2BFF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den>
                    </m:f>
                  </m:oMath>
                </a14:m>
                <a:r>
                  <a:rPr lang="en-GB" sz="2400" dirty="0">
                    <a:solidFill>
                      <a:srgbClr val="2B2BFF"/>
                    </a:solidFill>
                  </a:rPr>
                  <a:t>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400" i="1" smtClean="0">
                            <a:solidFill>
                              <a:srgbClr val="E60F2D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b="0" i="1" smtClean="0">
                            <a:solidFill>
                              <a:srgbClr val="E60F2D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de-DE" sz="2400" b="0" i="1" smtClean="0">
                            <a:solidFill>
                              <a:srgbClr val="E60F2D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de-DE" sz="2400" b="0" i="1" smtClean="0">
                        <a:solidFill>
                          <a:srgbClr val="E60F2D"/>
                        </a:solidFill>
                        <a:latin typeface="Cambria Math" panose="02040503050406030204" pitchFamily="18" charset="0"/>
                      </a:rPr>
                      <m:t>=10 </m:t>
                    </m:r>
                    <m:r>
                      <m:rPr>
                        <m:sty m:val="p"/>
                      </m:rPr>
                      <a:rPr lang="de-DE" sz="2400" b="0" i="0" smtClean="0">
                        <a:solidFill>
                          <a:srgbClr val="E60F2D"/>
                        </a:solidFill>
                        <a:latin typeface="Cambria Math" panose="02040503050406030204" pitchFamily="18" charset="0"/>
                      </a:rPr>
                      <m:t>T</m:t>
                    </m:r>
                  </m:oMath>
                </a14:m>
                <a:endParaRPr lang="en-GB" sz="2400" dirty="0">
                  <a:solidFill>
                    <a:srgbClr val="2B2BFF"/>
                  </a:solidFill>
                </a:endParaRPr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E432E67D-5F6E-DB8B-C01C-DAAC91FCF2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048" y="2592455"/>
                <a:ext cx="4261103" cy="369332"/>
              </a:xfrm>
              <a:prstGeom prst="rect">
                <a:avLst/>
              </a:prstGeom>
              <a:blipFill>
                <a:blip r:embed="rId9"/>
                <a:stretch>
                  <a:fillRect l="-2432" t="-172131" r="-1574" b="-24590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Grafik 15">
            <a:extLst>
              <a:ext uri="{FF2B5EF4-FFF2-40B4-BE49-F238E27FC236}">
                <a16:creationId xmlns:a16="http://schemas.microsoft.com/office/drawing/2014/main" id="{745AE5A0-85E3-867A-63A7-0550388C24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126" r="38640" b="82561"/>
          <a:stretch/>
        </p:blipFill>
        <p:spPr>
          <a:xfrm rot="10800000">
            <a:off x="1075642" y="1505988"/>
            <a:ext cx="3747669" cy="599156"/>
          </a:xfrm>
          <a:prstGeom prst="rect">
            <a:avLst/>
          </a:prstGeom>
        </p:spPr>
      </p:pic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3A1FC725-3C85-CD84-D6DC-22E29E4F0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E090808C-58F2-4AC8-69C8-24510A790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85DE8-CF7E-C9F1-C8C4-2809DA006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19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7704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EEB6A749-4B33-9D68-10DB-C92B6B1FE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806" y="5373378"/>
            <a:ext cx="11282512" cy="79282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Dielectric </a:t>
            </a:r>
            <a:r>
              <a:rPr lang="en-US" dirty="0" err="1"/>
              <a:t>Haloscope</a:t>
            </a:r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5086" y="1283726"/>
            <a:ext cx="6361386" cy="390256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46C748E-5233-8817-C071-F58864A923E4}"/>
                  </a:ext>
                </a:extLst>
              </p:cNvPr>
              <p:cNvSpPr txBox="1"/>
              <p:nvPr/>
            </p:nvSpPr>
            <p:spPr>
              <a:xfrm>
                <a:off x="10024127" y="1626546"/>
                <a:ext cx="1505091" cy="3031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 &lt; 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deBroglie</m:t>
                          </m:r>
                        </m:sub>
                      </m:sSub>
                    </m:oMath>
                  </m:oMathPara>
                </a14:m>
                <a:endParaRPr lang="en-GB" dirty="0"/>
              </a:p>
            </p:txBody>
          </p:sp>
        </mc:Choice>
        <mc:Fallback>
          <p:sp>
            <p:nvSpPr>
              <p:cNvPr id="12" name="Textfeld 11">
                <a:extLst>
                  <a:ext uri="{FF2B5EF4-FFF2-40B4-BE49-F238E27FC236}">
                    <a16:creationId xmlns:a16="http://schemas.microsoft.com/office/drawing/2014/main" id="{E46C748E-5233-8817-C071-F58864A923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4127" y="1626546"/>
                <a:ext cx="1505091" cy="303160"/>
              </a:xfrm>
              <a:prstGeom prst="rect">
                <a:avLst/>
              </a:prstGeom>
              <a:blipFill>
                <a:blip r:embed="rId5"/>
                <a:stretch>
                  <a:fillRect l="-3361" t="-8000" r="-2521" b="-2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22B67075-3F1F-8B9B-4AB0-57B989A82DC6}"/>
              </a:ext>
            </a:extLst>
          </p:cNvPr>
          <p:cNvSpPr/>
          <p:nvPr/>
        </p:nvSpPr>
        <p:spPr>
          <a:xfrm>
            <a:off x="4656499" y="5327464"/>
            <a:ext cx="687398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F368B630-6DE4-656C-FBAF-DAA02470D5E0}"/>
              </a:ext>
            </a:extLst>
          </p:cNvPr>
          <p:cNvSpPr/>
          <p:nvPr/>
        </p:nvSpPr>
        <p:spPr>
          <a:xfrm>
            <a:off x="6089465" y="5301147"/>
            <a:ext cx="596341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E1F3AE5-7C97-4125-72F3-63A7996E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EF0906B-7446-D765-6878-51F00830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pic>
        <p:nvPicPr>
          <p:cNvPr id="3" name="Grafik 6">
            <a:extLst>
              <a:ext uri="{FF2B5EF4-FFF2-40B4-BE49-F238E27FC236}">
                <a16:creationId xmlns:a16="http://schemas.microsoft.com/office/drawing/2014/main" id="{6EA43552-E206-67DC-12D4-EB62A43923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8208" y="3499240"/>
            <a:ext cx="1533600" cy="867778"/>
          </a:xfrm>
          <a:prstGeom prst="rect">
            <a:avLst/>
          </a:prstGeom>
        </p:spPr>
      </p:pic>
      <p:sp>
        <p:nvSpPr>
          <p:cNvPr id="22" name="Textfeld 17">
            <a:extLst>
              <a:ext uri="{FF2B5EF4-FFF2-40B4-BE49-F238E27FC236}">
                <a16:creationId xmlns:a16="http://schemas.microsoft.com/office/drawing/2014/main" id="{ECE020B6-7A43-8DA6-AA9C-06E7C2C0A101}"/>
              </a:ext>
            </a:extLst>
          </p:cNvPr>
          <p:cNvSpPr txBox="1"/>
          <p:nvPr/>
        </p:nvSpPr>
        <p:spPr>
          <a:xfrm>
            <a:off x="242289" y="1398579"/>
            <a:ext cx="5527889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MADMAX</a:t>
            </a:r>
            <a:r>
              <a:rPr lang="en-US" sz="2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Tunable in frequency coverage:</a:t>
            </a:r>
          </a:p>
          <a:p>
            <a:r>
              <a:rPr lang="en-US" sz="2200" dirty="0"/>
              <a:t>     	</a:t>
            </a:r>
            <a:r>
              <a:rPr lang="en-US" sz="2200" dirty="0">
                <a:solidFill>
                  <a:srgbClr val="5858FF"/>
                </a:solidFill>
              </a:rPr>
              <a:t>~10-100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Boost emitted power through: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coherent emission from multiple interfaces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constructive interference effects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Coupling to </a:t>
            </a:r>
            <a:r>
              <a:rPr lang="en-US" sz="2200" i="1" dirty="0"/>
              <a:t>g</a:t>
            </a:r>
            <a:r>
              <a:rPr lang="en-US" sz="2200" i="1" baseline="-25000" dirty="0"/>
              <a:t>a𝛾𝛾  </a:t>
            </a:r>
            <a:r>
              <a:rPr lang="en-US" sz="2200" dirty="0"/>
              <a:t>scales with: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external field, </a:t>
            </a:r>
            <a:r>
              <a:rPr lang="en-US" sz="2200" dirty="0">
                <a:solidFill>
                  <a:srgbClr val="5858FF"/>
                </a:solidFill>
              </a:rPr>
              <a:t>∝ </a:t>
            </a:r>
            <a:r>
              <a:rPr lang="en-US" sz="2200" i="1" dirty="0">
                <a:solidFill>
                  <a:srgbClr val="5858FF"/>
                </a:solidFill>
              </a:rPr>
              <a:t>B</a:t>
            </a:r>
            <a:endParaRPr lang="en-US" sz="2200" i="1" baseline="30000" dirty="0">
              <a:solidFill>
                <a:srgbClr val="5858F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conversion surface, </a:t>
            </a:r>
            <a:r>
              <a:rPr lang="en-US" sz="2200" dirty="0">
                <a:solidFill>
                  <a:srgbClr val="5858FF"/>
                </a:solidFill>
              </a:rPr>
              <a:t>∝ </a:t>
            </a:r>
            <a:r>
              <a:rPr lang="en-US" sz="2200" i="1" dirty="0">
                <a:solidFill>
                  <a:srgbClr val="5858FF"/>
                </a:solidFill>
              </a:rPr>
              <a:t>A</a:t>
            </a:r>
            <a:r>
              <a:rPr lang="en-US" sz="2200" i="1" baseline="30000" dirty="0">
                <a:solidFill>
                  <a:srgbClr val="5858FF"/>
                </a:solidFill>
              </a:rPr>
              <a:t>0.5</a:t>
            </a:r>
            <a:r>
              <a:rPr lang="en-US" sz="2200" dirty="0"/>
              <a:t> 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F2CAFD4-E85B-3AF5-A9B0-AF15A79B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462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Dielectric </a:t>
            </a:r>
            <a:r>
              <a:rPr lang="en-US" dirty="0" err="1"/>
              <a:t>Haloscope</a:t>
            </a:r>
            <a:endParaRPr lang="en-US" dirty="0"/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58" y="1748043"/>
            <a:ext cx="7522449" cy="3941557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echteck 7"/>
          <p:cNvSpPr/>
          <p:nvPr/>
        </p:nvSpPr>
        <p:spPr>
          <a:xfrm>
            <a:off x="4766209" y="1850421"/>
            <a:ext cx="671638" cy="26163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feld 5"/>
          <p:cNvSpPr txBox="1"/>
          <p:nvPr/>
        </p:nvSpPr>
        <p:spPr>
          <a:xfrm>
            <a:off x="4687788" y="4103644"/>
            <a:ext cx="82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2 x 10</a:t>
            </a:r>
            <a:r>
              <a:rPr lang="en-US" baseline="30000" dirty="0"/>
              <a:t>4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87787" y="2062236"/>
            <a:ext cx="82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10</a:t>
            </a:r>
            <a:r>
              <a:rPr lang="en-US" baseline="30000" dirty="0"/>
              <a:t>5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4687786" y="2541964"/>
            <a:ext cx="82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8 x 10</a:t>
            </a:r>
            <a:r>
              <a:rPr lang="en-US" baseline="30000" dirty="0"/>
              <a:t>4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4687785" y="3057007"/>
            <a:ext cx="82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6 x 10</a:t>
            </a:r>
            <a:r>
              <a:rPr lang="en-US" baseline="30000" dirty="0"/>
              <a:t>4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4687785" y="3572213"/>
            <a:ext cx="828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4 x 10</a:t>
            </a:r>
            <a:r>
              <a:rPr lang="en-US" baseline="30000" dirty="0"/>
              <a:t>4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0025359" y="2231513"/>
            <a:ext cx="13284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Simulation</a:t>
            </a:r>
          </a:p>
        </p:txBody>
      </p:sp>
      <p:cxnSp>
        <p:nvCxnSpPr>
          <p:cNvPr id="16" name="Gerade Verbindung mit Pfeil 15"/>
          <p:cNvCxnSpPr/>
          <p:nvPr/>
        </p:nvCxnSpPr>
        <p:spPr>
          <a:xfrm>
            <a:off x="7813964" y="3057007"/>
            <a:ext cx="1554480" cy="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hteck 19"/>
              <p:cNvSpPr/>
              <p:nvPr/>
            </p:nvSpPr>
            <p:spPr>
              <a:xfrm>
                <a:off x="8232163" y="3057007"/>
                <a:ext cx="756874" cy="4946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24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𝛥</m:t>
                      </m:r>
                      <m:sSub>
                        <m:sSubPr>
                          <m:ctrlPr>
                            <a:rPr lang="ar-AE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ar-AE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b>
                          <m:r>
                            <a:rPr lang="ar-AE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2400" i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0" name="Rechteck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2163" y="3057007"/>
                <a:ext cx="756874" cy="494623"/>
              </a:xfrm>
              <a:prstGeom prst="rect">
                <a:avLst/>
              </a:prstGeom>
              <a:blipFill rotWithShape="0">
                <a:blip r:embed="rId4"/>
                <a:stretch>
                  <a:fillRect b="-109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feld 6"/>
              <p:cNvSpPr txBox="1"/>
              <p:nvPr/>
            </p:nvSpPr>
            <p:spPr>
              <a:xfrm>
                <a:off x="257115" y="1338010"/>
                <a:ext cx="5050672" cy="53049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de-DE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In </a:t>
                </a:r>
                <a:r>
                  <a:rPr lang="de-DE" sz="24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perfect</a:t>
                </a:r>
                <a:r>
                  <a:rPr lang="de-DE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</a:t>
                </a:r>
                <a:r>
                  <a:rPr lang="de-DE" sz="24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world</a:t>
                </a:r>
                <a:r>
                  <a:rPr lang="de-DE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 (1D </a:t>
                </a:r>
                <a:r>
                  <a:rPr lang="de-DE" sz="2400" dirty="0" err="1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simulation</a:t>
                </a:r>
                <a:r>
                  <a:rPr lang="de-DE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):</a:t>
                </a:r>
                <a:br>
                  <a:rPr lang="de-DE" sz="2400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de-DE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</m:t>
                            </m:r>
                          </m:e>
                          <m:sup>
                            <m:r>
                              <a:rPr lang="de-DE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achievable 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with 80 disks and </a:t>
                </a: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r>
                      <a:rPr lang="de-DE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=24</m:t>
                    </m:r>
                  </m:oMath>
                </a14:m>
                <a:br>
                  <a:rPr lang="de-DE" sz="2400" dirty="0">
                    <a:solidFill>
                      <a:schemeClr val="tx1"/>
                    </a:solidFill>
                  </a:rPr>
                </a:b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Non-uniform disk spacing </a:t>
                </a:r>
                <a:br>
                  <a:rPr lang="en-US" sz="2400" dirty="0"/>
                </a:br>
                <a:r>
                  <a:rPr lang="en-US" sz="2400" dirty="0"/>
                  <a:t>of 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type m:val="skw"/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num>
                      <m:den>
                        <m:r>
                          <a:rPr lang="de-DE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</a:rPr>
                  <a:t> can achieve 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r>
                  <a:rPr lang="en-US" sz="2400" dirty="0">
                    <a:solidFill>
                      <a:schemeClr val="tx1"/>
                    </a:solidFill>
                  </a:rPr>
                  <a:t>broadband response</a:t>
                </a:r>
                <a:br>
                  <a:rPr lang="en-US" sz="2400" dirty="0">
                    <a:solidFill>
                      <a:schemeClr val="tx1"/>
                    </a:solidFill>
                  </a:rPr>
                </a:br>
                <a:endParaRPr lang="en-US" sz="2400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Tuning of sensitive </a:t>
                </a:r>
                <a:br>
                  <a:rPr lang="en-US" sz="2400" dirty="0"/>
                </a:br>
                <a:r>
                  <a:rPr lang="en-US" sz="2400" dirty="0"/>
                  <a:t>frequency range by </a:t>
                </a:r>
                <a:br>
                  <a:rPr lang="en-US" sz="2400" dirty="0"/>
                </a:br>
                <a:r>
                  <a:rPr lang="en-US" sz="2400" dirty="0"/>
                  <a:t>adjusting disk spacing</a:t>
                </a:r>
                <a:br>
                  <a:rPr lang="en-US" sz="2400" dirty="0"/>
                </a:br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de-DE" sz="2400" dirty="0"/>
                  <a:t>Area law: </a:t>
                </a:r>
                <a14:m>
                  <m:oMath xmlns:m="http://schemas.openxmlformats.org/officeDocument/2006/math">
                    <m:r>
                      <a:rPr lang="ar-A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  <m:r>
                      <a:rPr lang="de-DE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²</m:t>
                    </m:r>
                    <m:r>
                      <m:rPr>
                        <m:sty m:val="p"/>
                      </m:rPr>
                      <a:rPr lang="el-GR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Δ</m:t>
                    </m:r>
                    <m:sSub>
                      <m:sSubPr>
                        <m:ctrlPr>
                          <a:rPr lang="ar-A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e>
                      <m:sub>
                        <m:r>
                          <a:rPr lang="ar-AE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</m:t>
                        </m:r>
                      </m:sub>
                    </m:sSub>
                  </m:oMath>
                </a14:m>
                <a:r>
                  <a:rPr lang="ar-AE" sz="2400" dirty="0"/>
                  <a:t> ~ </a:t>
                </a:r>
                <a:r>
                  <a:rPr lang="de-DE" sz="2400" dirty="0" err="1"/>
                  <a:t>const</a:t>
                </a:r>
                <a:r>
                  <a:rPr lang="de-DE" sz="2400" dirty="0"/>
                  <a:t>.</a:t>
                </a:r>
              </a:p>
              <a:p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7" name="Textfeld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115" y="1338010"/>
                <a:ext cx="5050672" cy="5304978"/>
              </a:xfrm>
              <a:prstGeom prst="rect">
                <a:avLst/>
              </a:prstGeom>
              <a:blipFill>
                <a:blip r:embed="rId5"/>
                <a:stretch>
                  <a:fillRect l="-1754" t="-9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Date Placeholder 16">
            <a:extLst>
              <a:ext uri="{FF2B5EF4-FFF2-40B4-BE49-F238E27FC236}">
                <a16:creationId xmlns:a16="http://schemas.microsoft.com/office/drawing/2014/main" id="{ADC3A470-B100-4E89-2247-7CFB4351C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8" name="Footer Placeholder 17">
            <a:extLst>
              <a:ext uri="{FF2B5EF4-FFF2-40B4-BE49-F238E27FC236}">
                <a16:creationId xmlns:a16="http://schemas.microsoft.com/office/drawing/2014/main" id="{68BD27BE-FE3C-2438-8C72-AEC196062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3A2D56-321B-BB8D-1482-ABF28D15B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20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08952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he experimen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The </a:t>
            </a:r>
            <a:r>
              <a:rPr lang="de-DE" dirty="0"/>
              <a:t>MADMAX E</a:t>
            </a:r>
            <a:r>
              <a:rPr dirty="0" err="1"/>
              <a:t>xperiment</a:t>
            </a:r>
            <a:endParaRPr dirty="0"/>
          </a:p>
        </p:txBody>
      </p:sp>
      <p:sp>
        <p:nvSpPr>
          <p:cNvPr id="160" name="MAgnetized disc and Mirror Axion eXperiment"/>
          <p:cNvSpPr txBox="1"/>
          <p:nvPr/>
        </p:nvSpPr>
        <p:spPr>
          <a:xfrm>
            <a:off x="3282168" y="1256377"/>
            <a:ext cx="7029151" cy="426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>
            <a:lvl1pPr>
              <a:defRPr sz="46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rPr sz="2300" b="1" dirty="0" err="1"/>
              <a:t>MA</a:t>
            </a:r>
            <a:r>
              <a:rPr sz="2300" dirty="0" err="1"/>
              <a:t>gnetized</a:t>
            </a:r>
            <a:r>
              <a:rPr sz="2300" dirty="0"/>
              <a:t> </a:t>
            </a:r>
            <a:r>
              <a:rPr lang="de-DE" sz="2300" b="1" dirty="0"/>
              <a:t>D</a:t>
            </a:r>
            <a:r>
              <a:rPr sz="2300" dirty="0" err="1"/>
              <a:t>is</a:t>
            </a:r>
            <a:r>
              <a:rPr lang="en-US" sz="2300" dirty="0" err="1"/>
              <a:t>k</a:t>
            </a:r>
            <a:r>
              <a:rPr sz="2300" dirty="0"/>
              <a:t> and </a:t>
            </a:r>
            <a:r>
              <a:rPr sz="2300" b="1" dirty="0"/>
              <a:t>M</a:t>
            </a:r>
            <a:r>
              <a:rPr sz="2300" dirty="0"/>
              <a:t>irror </a:t>
            </a:r>
            <a:r>
              <a:rPr sz="2300" b="1" dirty="0"/>
              <a:t>A</a:t>
            </a:r>
            <a:r>
              <a:rPr sz="2300" dirty="0"/>
              <a:t>xion </a:t>
            </a:r>
            <a:r>
              <a:rPr sz="2300" dirty="0" err="1"/>
              <a:t>e</a:t>
            </a:r>
            <a:r>
              <a:rPr sz="2300" b="1" dirty="0" err="1"/>
              <a:t>X</a:t>
            </a:r>
            <a:r>
              <a:rPr sz="2300" dirty="0" err="1"/>
              <a:t>periment</a:t>
            </a:r>
            <a:r>
              <a:rPr sz="2300" dirty="0"/>
              <a:t>  </a:t>
            </a:r>
          </a:p>
        </p:txBody>
      </p:sp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5708" y="1879843"/>
            <a:ext cx="8167815" cy="4109622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5283064" y="6034734"/>
            <a:ext cx="2013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200" dirty="0">
                <a:solidFill>
                  <a:srgbClr val="131413"/>
                </a:solidFill>
              </a:rPr>
              <a:t>[</a:t>
            </a:r>
            <a:r>
              <a:rPr lang="fr-FR" sz="1200" dirty="0" err="1">
                <a:solidFill>
                  <a:srgbClr val="131413"/>
                </a:solidFill>
              </a:rPr>
              <a:t>Eur</a:t>
            </a:r>
            <a:r>
              <a:rPr lang="fr-FR" sz="1200" dirty="0">
                <a:solidFill>
                  <a:srgbClr val="131413"/>
                </a:solidFill>
              </a:rPr>
              <a:t>. Phys. J. C </a:t>
            </a:r>
            <a:r>
              <a:rPr lang="fr-FR" sz="1200" b="1" dirty="0">
                <a:solidFill>
                  <a:srgbClr val="131413"/>
                </a:solidFill>
              </a:rPr>
              <a:t>79</a:t>
            </a:r>
            <a:r>
              <a:rPr lang="fr-FR" sz="1200" dirty="0">
                <a:solidFill>
                  <a:srgbClr val="131413"/>
                </a:solidFill>
              </a:rPr>
              <a:t> (2019) 186]</a:t>
            </a:r>
            <a:endParaRPr lang="en-US" sz="1200" dirty="0"/>
          </a:p>
        </p:txBody>
      </p:sp>
      <p:sp>
        <p:nvSpPr>
          <p:cNvPr id="23" name="Textfeld 22"/>
          <p:cNvSpPr txBox="1"/>
          <p:nvPr/>
        </p:nvSpPr>
        <p:spPr>
          <a:xfrm>
            <a:off x="6626934" y="1736188"/>
            <a:ext cx="1876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 T dipole magnet</a:t>
            </a:r>
          </a:p>
        </p:txBody>
      </p:sp>
      <p:sp>
        <p:nvSpPr>
          <p:cNvPr id="24" name="Textfeld 23"/>
          <p:cNvSpPr txBox="1"/>
          <p:nvPr/>
        </p:nvSpPr>
        <p:spPr>
          <a:xfrm>
            <a:off x="709283" y="5626110"/>
            <a:ext cx="45279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Booster: adjustable dielectric disks (Ø~1.25 m)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8834853" y="2694353"/>
            <a:ext cx="3244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Horn antenna &amp; receiver system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8592558" y="5942401"/>
            <a:ext cx="1650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Focusing mirror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928857" y="1676479"/>
            <a:ext cx="19506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Mirror (not visible)</a:t>
            </a:r>
          </a:p>
        </p:txBody>
      </p:sp>
      <p:sp>
        <p:nvSpPr>
          <p:cNvPr id="28" name="Textfeld 27"/>
          <p:cNvSpPr txBox="1"/>
          <p:nvPr/>
        </p:nvSpPr>
        <p:spPr>
          <a:xfrm>
            <a:off x="7252248" y="2509687"/>
            <a:ext cx="14436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Cryostat (4 K)</a:t>
            </a:r>
          </a:p>
        </p:txBody>
      </p:sp>
      <p:cxnSp>
        <p:nvCxnSpPr>
          <p:cNvPr id="29" name="Gerade Verbindung mit Pfeil 28"/>
          <p:cNvCxnSpPr>
            <a:stCxn id="27" idx="2"/>
          </p:cNvCxnSpPr>
          <p:nvPr/>
        </p:nvCxnSpPr>
        <p:spPr>
          <a:xfrm>
            <a:off x="1904188" y="2045811"/>
            <a:ext cx="2301455" cy="15355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H="1">
            <a:off x="6628167" y="2087342"/>
            <a:ext cx="938108" cy="102642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Gerade Verbindung mit Pfeil 30"/>
          <p:cNvCxnSpPr>
            <a:stCxn id="28" idx="2"/>
          </p:cNvCxnSpPr>
          <p:nvPr/>
        </p:nvCxnSpPr>
        <p:spPr>
          <a:xfrm>
            <a:off x="7974048" y="2879019"/>
            <a:ext cx="45259" cy="145557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mit Pfeil 31"/>
          <p:cNvCxnSpPr>
            <a:stCxn id="24" idx="0"/>
          </p:cNvCxnSpPr>
          <p:nvPr/>
        </p:nvCxnSpPr>
        <p:spPr>
          <a:xfrm flipV="1">
            <a:off x="2973269" y="3950732"/>
            <a:ext cx="1750771" cy="1675378"/>
          </a:xfrm>
          <a:prstGeom prst="straightConnector1">
            <a:avLst/>
          </a:prstGeom>
          <a:ln w="38100">
            <a:solidFill>
              <a:schemeClr val="tx1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>
            <a:stCxn id="25" idx="2"/>
          </p:cNvCxnSpPr>
          <p:nvPr/>
        </p:nvCxnSpPr>
        <p:spPr>
          <a:xfrm flipH="1">
            <a:off x="9528685" y="3063685"/>
            <a:ext cx="928664" cy="107640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 Verbindung mit Pfeil 33"/>
          <p:cNvCxnSpPr/>
          <p:nvPr/>
        </p:nvCxnSpPr>
        <p:spPr>
          <a:xfrm flipH="1" flipV="1">
            <a:off x="8695848" y="5178060"/>
            <a:ext cx="722192" cy="76434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>
            <a:off x="4653994" y="2768760"/>
            <a:ext cx="1397000" cy="465314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/>
          <p:cNvSpPr txBox="1"/>
          <p:nvPr/>
        </p:nvSpPr>
        <p:spPr>
          <a:xfrm rot="1132151">
            <a:off x="5046391" y="2639997"/>
            <a:ext cx="707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 m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F31897-EB8F-BFDB-A082-FF5AA9F03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CF73A0-12FE-E8A0-4D47-77E291BF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194E46-F18F-7426-DCAF-59365E8FB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21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10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Designated Experimental Site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745067" y="1343915"/>
            <a:ext cx="4038600" cy="4815267"/>
          </a:xfrm>
          <a:prstGeom prst="rect">
            <a:avLst/>
          </a:prstGeom>
        </p:spPr>
      </p:pic>
      <p:sp>
        <p:nvSpPr>
          <p:cNvPr id="8" name="Ellipse 7"/>
          <p:cNvSpPr/>
          <p:nvPr/>
        </p:nvSpPr>
        <p:spPr>
          <a:xfrm>
            <a:off x="2608976" y="1597652"/>
            <a:ext cx="345989" cy="34598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Ellipse 8"/>
          <p:cNvSpPr/>
          <p:nvPr/>
        </p:nvSpPr>
        <p:spPr>
          <a:xfrm>
            <a:off x="1148820" y="3947152"/>
            <a:ext cx="2158313" cy="20989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feld 9"/>
          <p:cNvSpPr txBox="1"/>
          <p:nvPr/>
        </p:nvSpPr>
        <p:spPr>
          <a:xfrm>
            <a:off x="1148819" y="5088435"/>
            <a:ext cx="6530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DESY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011403" y="1924712"/>
            <a:ext cx="17155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HERA Hall North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342467" y="1296814"/>
            <a:ext cx="61935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MADMAX to be operated at HERA Hall North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Make use of DESY infrastructure</a:t>
            </a:r>
            <a:br>
              <a:rPr lang="en-US" sz="2400" dirty="0"/>
            </a:br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 err="1">
                <a:sym typeface="Wingdings" panose="05000000000000000000" pitchFamily="2" charset="2"/>
              </a:rPr>
              <a:t>Cryoplatform</a:t>
            </a:r>
            <a:r>
              <a:rPr lang="en-US" sz="2400" dirty="0">
                <a:sym typeface="Wingdings" panose="05000000000000000000" pitchFamily="2" charset="2"/>
              </a:rPr>
              <a:t> to be operational in 2025</a:t>
            </a: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Benefit: re-use H1 yoke as magnetic shielding</a:t>
            </a:r>
          </a:p>
          <a:p>
            <a:endParaRPr lang="en-US" sz="2400" dirty="0"/>
          </a:p>
        </p:txBody>
      </p:sp>
      <p:pic>
        <p:nvPicPr>
          <p:cNvPr id="13" name="Picture 2" descr="H:\Cryo Plattform\MADMAX\H1_Yoke\20170926_153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7"/>
          <a:stretch/>
        </p:blipFill>
        <p:spPr bwMode="auto">
          <a:xfrm>
            <a:off x="5591141" y="2952750"/>
            <a:ext cx="5696201" cy="320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feld 13"/>
          <p:cNvSpPr txBox="1"/>
          <p:nvPr/>
        </p:nvSpPr>
        <p:spPr>
          <a:xfrm rot="17475707">
            <a:off x="9534210" y="3884838"/>
            <a:ext cx="9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H1 yoke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724119" y="4201784"/>
            <a:ext cx="17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H1 magnet</a:t>
            </a:r>
            <a:br>
              <a:rPr lang="en-US" dirty="0">
                <a:solidFill>
                  <a:srgbClr val="FF0000"/>
                </a:solidFill>
              </a:rPr>
            </a:br>
            <a:r>
              <a:rPr lang="en-US" dirty="0">
                <a:solidFill>
                  <a:srgbClr val="FF0000"/>
                </a:solidFill>
              </a:rPr>
              <a:t>(to be removed)</a:t>
            </a:r>
          </a:p>
        </p:txBody>
      </p:sp>
      <p:sp>
        <p:nvSpPr>
          <p:cNvPr id="16" name="Textfeld 15"/>
          <p:cNvSpPr txBox="1"/>
          <p:nvPr/>
        </p:nvSpPr>
        <p:spPr>
          <a:xfrm rot="17475707">
            <a:off x="6570747" y="3939875"/>
            <a:ext cx="934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H1 yoke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715660" y="4546878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UHH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CCA3AC8B-5AE7-D6A0-631B-13B5B0176C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1913" y="5224817"/>
            <a:ext cx="821267" cy="821267"/>
          </a:xfrm>
          <a:prstGeom prst="rect">
            <a:avLst/>
          </a:prstGeom>
        </p:spPr>
      </p:pic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FB1EED7-7512-AC1A-45F4-A170D4B6C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20" name="Footer Placeholder 19">
            <a:extLst>
              <a:ext uri="{FF2B5EF4-FFF2-40B4-BE49-F238E27FC236}">
                <a16:creationId xmlns:a16="http://schemas.microsoft.com/office/drawing/2014/main" id="{D30DD6AA-6AC5-A39A-71EC-C8A230AC8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8BD006-550C-35CD-5FCC-4DD8C13EE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22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7524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B149B4C5-1832-849D-2FB9-8E6F8EF9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5040" y="4211240"/>
            <a:ext cx="2441672" cy="208080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880E6CB2-BB12-735C-F81E-A48C7CBE0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Testing the Disk Drive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DF02D4C-C78E-7432-5087-7CB703A7F2C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847704" y="2211684"/>
            <a:ext cx="4987248" cy="310896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9802697-149F-DDB3-2BF8-652B6382503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4976" y="3165245"/>
            <a:ext cx="2169231" cy="2027469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D602A779-922E-ABAB-5423-569B5FB90C05}"/>
              </a:ext>
            </a:extLst>
          </p:cNvPr>
          <p:cNvSpPr txBox="1"/>
          <p:nvPr/>
        </p:nvSpPr>
        <p:spPr>
          <a:xfrm>
            <a:off x="3274131" y="1350115"/>
            <a:ext cx="891786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Project200 </a:t>
            </a:r>
            <a:r>
              <a:rPr lang="en-GB" sz="2000" b="1" dirty="0"/>
              <a:t>successfully tested at CERN </a:t>
            </a:r>
            <a:r>
              <a:rPr lang="en-GB" sz="2000" b="1" dirty="0" err="1"/>
              <a:t>Cryolab</a:t>
            </a:r>
            <a:r>
              <a:rPr lang="en-GB" sz="2000" b="1" dirty="0"/>
              <a:t> and in CERN’s Morpurgo magnet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All three </a:t>
            </a:r>
            <a:r>
              <a:rPr lang="en-GB" sz="2000" b="1" dirty="0"/>
              <a:t>piezo motors work at cryogenic temperatures and in 1.6 T field</a:t>
            </a:r>
            <a:r>
              <a:rPr lang="en-GB" sz="2000" dirty="0"/>
              <a:t> (at 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 err="1"/>
              <a:t>Attocube</a:t>
            </a:r>
            <a:r>
              <a:rPr lang="en-GB" sz="2000" dirty="0"/>
              <a:t> laser interferometer works at cryogenic temperatures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Project200 backbone structure </a:t>
            </a:r>
            <a:r>
              <a:rPr lang="en-GB" sz="2000" b="1" dirty="0"/>
              <a:t>keeps optics alignment during cool-down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A </a:t>
            </a:r>
            <a:r>
              <a:rPr lang="en-GB" sz="2000" b="1" dirty="0"/>
              <a:t>disk can be moved with three motors </a:t>
            </a:r>
            <a:r>
              <a:rPr lang="en-GB" sz="2000" dirty="0"/>
              <a:t>using the laser interferometer feedback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1B2E67F-14C6-0030-88FF-B82DE2EB8A06}"/>
              </a:ext>
            </a:extLst>
          </p:cNvPr>
          <p:cNvSpPr txBox="1"/>
          <p:nvPr/>
        </p:nvSpPr>
        <p:spPr>
          <a:xfrm>
            <a:off x="4125040" y="6021316"/>
            <a:ext cx="2515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Project200 inside Morpurgo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31B0E694-FF97-3326-BF8D-FD1FE799786E}"/>
              </a:ext>
            </a:extLst>
          </p:cNvPr>
          <p:cNvSpPr txBox="1"/>
          <p:nvPr/>
        </p:nvSpPr>
        <p:spPr>
          <a:xfrm>
            <a:off x="7302372" y="3075087"/>
            <a:ext cx="4302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No difference in disk velocity with/without B field</a:t>
            </a:r>
          </a:p>
        </p:txBody>
      </p:sp>
      <p:graphicFrame>
        <p:nvGraphicFramePr>
          <p:cNvPr id="18" name="Objekt 17">
            <a:extLst>
              <a:ext uri="{FF2B5EF4-FFF2-40B4-BE49-F238E27FC236}">
                <a16:creationId xmlns:a16="http://schemas.microsoft.com/office/drawing/2014/main" id="{857343A1-7327-F8FA-B713-144A16029FC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9144877" y="3324582"/>
          <a:ext cx="3214770" cy="24606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5" imgW="9802440" imgH="7502760" progId="Origin95.Graph">
                  <p:embed/>
                </p:oleObj>
              </mc:Choice>
              <mc:Fallback>
                <p:oleObj name="Graph" r:id="rId5" imgW="9802440" imgH="7502760" progId="Origin95.Graph">
                  <p:embed/>
                  <p:pic>
                    <p:nvPicPr>
                      <p:cNvPr id="18" name="Objekt 17">
                        <a:extLst>
                          <a:ext uri="{FF2B5EF4-FFF2-40B4-BE49-F238E27FC236}">
                            <a16:creationId xmlns:a16="http://schemas.microsoft.com/office/drawing/2014/main" id="{857343A1-7327-F8FA-B713-144A16029F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144877" y="3324582"/>
                        <a:ext cx="3214770" cy="24606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kt 18">
            <a:extLst>
              <a:ext uri="{FF2B5EF4-FFF2-40B4-BE49-F238E27FC236}">
                <a16:creationId xmlns:a16="http://schemas.microsoft.com/office/drawing/2014/main" id="{531D453F-0B3F-BE57-0E45-01B98059A3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72238" y="3322638"/>
          <a:ext cx="3217862" cy="2462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Graph" r:id="rId7" imgW="9802440" imgH="7502760" progId="Origin95.Graph">
                  <p:embed/>
                </p:oleObj>
              </mc:Choice>
              <mc:Fallback>
                <p:oleObj name="Graph" r:id="rId7" imgW="9802440" imgH="7502760" progId="Origin95.Graph">
                  <p:embed/>
                  <p:pic>
                    <p:nvPicPr>
                      <p:cNvPr id="19" name="Objekt 18">
                        <a:extLst>
                          <a:ext uri="{FF2B5EF4-FFF2-40B4-BE49-F238E27FC236}">
                            <a16:creationId xmlns:a16="http://schemas.microsoft.com/office/drawing/2014/main" id="{531D453F-0B3F-BE57-0E45-01B98059A3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6472238" y="3322638"/>
                        <a:ext cx="3217862" cy="2462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Grafik 15">
            <a:extLst>
              <a:ext uri="{FF2B5EF4-FFF2-40B4-BE49-F238E27FC236}">
                <a16:creationId xmlns:a16="http://schemas.microsoft.com/office/drawing/2014/main" id="{1AC8E398-998F-1FFF-88EA-845A860485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9148" y="3249278"/>
            <a:ext cx="894141" cy="894141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B2DCA3-16A7-FB92-201F-9A5614C4A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03356184-495E-3631-E87B-5432C2A8E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4B6CDD-2E61-C56D-E4B1-CBBF4A925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23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470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2C029DC3-94FA-6CB5-DE09-32C8BAEA4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8282" y="3412468"/>
            <a:ext cx="4121097" cy="2824019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590C0143-B8C9-AD09-578F-088E745F8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Axion Like Particle Search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93FADC-7FA8-B75C-AE52-7CEAFF4CC0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9050" y="1341919"/>
            <a:ext cx="4429586" cy="295147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BE38A9A-FBD2-62BD-7294-982BE61EFFAF}"/>
              </a:ext>
            </a:extLst>
          </p:cNvPr>
          <p:cNvSpPr txBox="1"/>
          <p:nvPr/>
        </p:nvSpPr>
        <p:spPr>
          <a:xfrm>
            <a:off x="10284258" y="1888018"/>
            <a:ext cx="2395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Closed Booster 100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577E082D-AC34-21B6-200D-0F71FA7A65DE}"/>
              </a:ext>
            </a:extLst>
          </p:cNvPr>
          <p:cNvSpPr txBox="1"/>
          <p:nvPr/>
        </p:nvSpPr>
        <p:spPr>
          <a:xfrm>
            <a:off x="7818267" y="1341918"/>
            <a:ext cx="158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DAQ system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315436E-B722-996C-283E-0E9A1583AC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643169"/>
            <a:ext cx="3705248" cy="2609850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2EACC8FA-478D-2C60-0ACB-F8583828096F}"/>
              </a:ext>
            </a:extLst>
          </p:cNvPr>
          <p:cNvSpPr txBox="1"/>
          <p:nvPr/>
        </p:nvSpPr>
        <p:spPr>
          <a:xfrm>
            <a:off x="4902200" y="4831156"/>
            <a:ext cx="207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Projected sensitivity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D50401A-2D1C-6EA3-D3EB-9FF57761A645}"/>
              </a:ext>
            </a:extLst>
          </p:cNvPr>
          <p:cNvSpPr txBox="1"/>
          <p:nvPr/>
        </p:nvSpPr>
        <p:spPr>
          <a:xfrm>
            <a:off x="123364" y="1231142"/>
            <a:ext cx="7349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Opportunity to perform ALP search in CERN’s Morpurgo magnet (1.6 T) was used in Mar/Apr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In total 10 h at 1.6 T with ~ 200 K noise temperature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Sensitivity not dominated by RFI in CERN North Hall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/>
              <a:t>Possibilities for an upgrade allowing to cool the setup to &lt; 10 K in Morpurgo currently in preparation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C460705-C470-0F71-F2A1-6FC4817B68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0873" y="4470227"/>
            <a:ext cx="1045854" cy="1045854"/>
          </a:xfrm>
          <a:prstGeom prst="rect">
            <a:avLst/>
          </a:prstGeom>
        </p:spPr>
      </p:pic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1B02001E-76A2-DBE0-EBA4-95DAAFA66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59E6BC89-B611-21BD-7C41-9C2F73D5A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DF622-195F-B11E-49D3-EA7680C25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24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4182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75248-26E5-3C25-EDF1-807A3A5A2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Dielectric Lens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C28463-F171-9764-518D-17D590F4B403}"/>
              </a:ext>
            </a:extLst>
          </p:cNvPr>
          <p:cNvSpPr txBox="1"/>
          <p:nvPr/>
        </p:nvSpPr>
        <p:spPr>
          <a:xfrm>
            <a:off x="382988" y="1385632"/>
            <a:ext cx="104943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 err="1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Rexolite</a:t>
            </a:r>
            <a:r>
              <a:rPr lang="en-GB" dirty="0">
                <a:solidFill>
                  <a:srgbClr val="18191B"/>
                </a:solidFill>
                <a:latin typeface="Arial" panose="020B0604020202020204" pitchFamily="34" charset="0"/>
              </a:rPr>
              <a:t>: </a:t>
            </a:r>
            <a:r>
              <a:rPr lang="en-GB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dielectric constant = </a:t>
            </a:r>
            <a:r>
              <a:rPr lang="en-GB" b="1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2.53</a:t>
            </a:r>
            <a:r>
              <a:rPr lang="en-GB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 and low loss</a:t>
            </a:r>
            <a:endParaRPr lang="en-GB" dirty="0"/>
          </a:p>
          <a:p>
            <a:r>
              <a:rPr lang="en-GB" dirty="0">
                <a:effectLst/>
                <a:latin typeface="Arial" panose="020B0604020202020204" pitchFamily="34" charset="0"/>
              </a:rPr>
              <a:t>3d-printed and designed to mitigate reflection for our range of interest of ~18 to 20 GHz.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CC7F4D-92A5-0BEC-9FBB-9A726AFB29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60" r="638"/>
          <a:stretch/>
        </p:blipFill>
        <p:spPr>
          <a:xfrm>
            <a:off x="470454" y="2206100"/>
            <a:ext cx="10417868" cy="3110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8B40DDF-ADBA-ECAF-785D-748744D3A50E}"/>
              </a:ext>
            </a:extLst>
          </p:cNvPr>
          <p:cNvSpPr txBox="1"/>
          <p:nvPr/>
        </p:nvSpPr>
        <p:spPr>
          <a:xfrm>
            <a:off x="6194066" y="5198367"/>
            <a:ext cx="445504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Contact: Anton Ivanov &lt;</a:t>
            </a:r>
            <a:r>
              <a:rPr lang="en-US" sz="1600" dirty="0" err="1"/>
              <a:t>ivanovan@mpp.mpg.de</a:t>
            </a:r>
            <a:r>
              <a:rPr lang="en-US" sz="1600" dirty="0"/>
              <a:t>&gt;</a:t>
            </a:r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2DDE7218-3F00-C0B1-2287-213FBB143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5BC3B2F-CD23-6A09-1044-8B6FC1C2C4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13655-D6AB-5858-E52A-F6F138DF2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25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564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Receiver Chain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575" y="1260983"/>
            <a:ext cx="10557409" cy="22947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383"/>
          <a:stretch/>
        </p:blipFill>
        <p:spPr>
          <a:xfrm>
            <a:off x="186117" y="3567852"/>
            <a:ext cx="4482987" cy="267113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400"/>
          <a:stretch/>
        </p:blipFill>
        <p:spPr>
          <a:xfrm>
            <a:off x="9585156" y="3271243"/>
            <a:ext cx="2438100" cy="157780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669104" y="5149378"/>
            <a:ext cx="348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setup at MPP with 4 samplers and fake </a:t>
            </a:r>
            <a:r>
              <a:rPr lang="en-US" dirty="0" err="1"/>
              <a:t>axion</a:t>
            </a:r>
            <a:r>
              <a:rPr lang="en-US" dirty="0"/>
              <a:t> injection:</a:t>
            </a:r>
          </a:p>
          <a:p>
            <a:r>
              <a:rPr lang="en-US" dirty="0"/>
              <a:t>Detection of 1.2 x 10</a:t>
            </a:r>
            <a:r>
              <a:rPr lang="en-US" baseline="30000" dirty="0"/>
              <a:t>-22</a:t>
            </a:r>
            <a:r>
              <a:rPr lang="en-US" dirty="0"/>
              <a:t> W signal within few days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8890286" y="5404489"/>
            <a:ext cx="32944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Low-noise cryogenic amplifier</a:t>
            </a:r>
            <a:br>
              <a:rPr lang="en-US" sz="2000" dirty="0"/>
            </a:br>
            <a:r>
              <a:rPr lang="en-US" sz="2000" dirty="0"/>
              <a:t>(noise temperature 5 to 6 K)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839036" y="3566720"/>
            <a:ext cx="482900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Receiver chain with low-noise amplifier and three mixing stages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Amplifiers for high frequencies developed: TWPAs for &lt; 30 GHz</a:t>
            </a:r>
          </a:p>
          <a:p>
            <a:endParaRPr lang="en-US" dirty="0"/>
          </a:p>
        </p:txBody>
      </p:sp>
      <p:sp>
        <p:nvSpPr>
          <p:cNvPr id="13" name="Ellipse 12"/>
          <p:cNvSpPr/>
          <p:nvPr/>
        </p:nvSpPr>
        <p:spPr>
          <a:xfrm>
            <a:off x="790074" y="1695115"/>
            <a:ext cx="914400" cy="524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Ellipse 13"/>
          <p:cNvSpPr/>
          <p:nvPr/>
        </p:nvSpPr>
        <p:spPr>
          <a:xfrm>
            <a:off x="9210840" y="2122150"/>
            <a:ext cx="1895643" cy="52404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16" name="Gekrümmte Verbindung 15"/>
          <p:cNvCxnSpPr>
            <a:stCxn id="13" idx="7"/>
            <a:endCxn id="14" idx="0"/>
          </p:cNvCxnSpPr>
          <p:nvPr/>
        </p:nvCxnSpPr>
        <p:spPr>
          <a:xfrm rot="16200000" flipH="1">
            <a:off x="5689466" y="-2347045"/>
            <a:ext cx="350291" cy="8588099"/>
          </a:xfrm>
          <a:prstGeom prst="curvedConnector3">
            <a:avLst>
              <a:gd name="adj1" fmla="val -12991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feld 18"/>
          <p:cNvSpPr txBox="1"/>
          <p:nvPr/>
        </p:nvSpPr>
        <p:spPr>
          <a:xfrm>
            <a:off x="9585156" y="1158125"/>
            <a:ext cx="19046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>
                <a:solidFill>
                  <a:srgbClr val="FF0000"/>
                </a:solidFill>
              </a:rPr>
              <a:t>Down </a:t>
            </a:r>
            <a:r>
              <a:rPr lang="de-DE" dirty="0" err="1">
                <a:solidFill>
                  <a:srgbClr val="FF0000"/>
                </a:solidFill>
              </a:rPr>
              <a:t>sampling</a:t>
            </a:r>
            <a:r>
              <a:rPr lang="de-DE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de-DE" dirty="0">
                <a:solidFill>
                  <a:srgbClr val="FF0000"/>
                </a:solidFill>
              </a:rPr>
              <a:t>20 GHz </a:t>
            </a:r>
            <a:r>
              <a:rPr lang="de-DE" dirty="0">
                <a:solidFill>
                  <a:srgbClr val="FF0000"/>
                </a:solidFill>
                <a:sym typeface="Wingdings" panose="05000000000000000000" pitchFamily="2" charset="2"/>
              </a:rPr>
              <a:t> 50 MHz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1453546" y="5642966"/>
            <a:ext cx="2103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FF00"/>
                </a:solidFill>
              </a:rPr>
              <a:t>Local</a:t>
            </a:r>
            <a:r>
              <a:rPr lang="de-DE" sz="1600" dirty="0">
                <a:solidFill>
                  <a:srgbClr val="FFFF00"/>
                </a:solidFill>
              </a:rPr>
              <a:t> </a:t>
            </a:r>
            <a:r>
              <a:rPr lang="de-DE" sz="1600" dirty="0" err="1">
                <a:solidFill>
                  <a:srgbClr val="FFFF00"/>
                </a:solidFill>
              </a:rPr>
              <a:t>oscillators</a:t>
            </a:r>
            <a:r>
              <a:rPr lang="de-DE" sz="1600" dirty="0">
                <a:solidFill>
                  <a:srgbClr val="FFFF00"/>
                </a:solidFill>
              </a:rPr>
              <a:t> (1 &amp; 2)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4213" y="3646307"/>
            <a:ext cx="1420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FF00"/>
                </a:solidFill>
              </a:rPr>
              <a:t>Mixers &amp; </a:t>
            </a:r>
            <a:r>
              <a:rPr lang="de-DE" sz="1600" dirty="0" err="1">
                <a:solidFill>
                  <a:srgbClr val="FFFF00"/>
                </a:solidFill>
              </a:rPr>
              <a:t>amps</a:t>
            </a:r>
            <a:endParaRPr lang="de-DE" sz="1600" dirty="0">
              <a:solidFill>
                <a:srgbClr val="FFFF0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2978640" y="3501156"/>
            <a:ext cx="9457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>
                <a:solidFill>
                  <a:srgbClr val="FFFF00"/>
                </a:solidFill>
              </a:rPr>
              <a:t>Samplers</a:t>
            </a:r>
            <a:endParaRPr lang="de-DE" sz="1600" dirty="0">
              <a:solidFill>
                <a:srgbClr val="FFFF00"/>
              </a:solidFill>
            </a:endParaRPr>
          </a:p>
        </p:txBody>
      </p:sp>
      <p:cxnSp>
        <p:nvCxnSpPr>
          <p:cNvPr id="24" name="Gerade Verbindung mit Pfeil 23"/>
          <p:cNvCxnSpPr>
            <a:stCxn id="21" idx="3"/>
          </p:cNvCxnSpPr>
          <p:nvPr/>
        </p:nvCxnSpPr>
        <p:spPr>
          <a:xfrm>
            <a:off x="1704474" y="3815584"/>
            <a:ext cx="768618" cy="328391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stCxn id="20" idx="1"/>
          </p:cNvCxnSpPr>
          <p:nvPr/>
        </p:nvCxnSpPr>
        <p:spPr>
          <a:xfrm flipH="1" flipV="1">
            <a:off x="1265991" y="5442975"/>
            <a:ext cx="187555" cy="369268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feld 29"/>
          <p:cNvSpPr txBox="1"/>
          <p:nvPr/>
        </p:nvSpPr>
        <p:spPr>
          <a:xfrm>
            <a:off x="136636" y="4095671"/>
            <a:ext cx="1053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 err="1">
                <a:solidFill>
                  <a:srgbClr val="FFFF00"/>
                </a:solidFill>
              </a:rPr>
              <a:t>Fake</a:t>
            </a:r>
            <a:r>
              <a:rPr lang="de-DE" sz="1600" dirty="0">
                <a:solidFill>
                  <a:srgbClr val="FFFF00"/>
                </a:solidFill>
              </a:rPr>
              <a:t> </a:t>
            </a:r>
            <a:r>
              <a:rPr lang="de-DE" sz="1600" dirty="0" err="1">
                <a:solidFill>
                  <a:srgbClr val="FFFF00"/>
                </a:solidFill>
              </a:rPr>
              <a:t>axion</a:t>
            </a:r>
            <a:br>
              <a:rPr lang="de-DE" sz="1600" dirty="0">
                <a:solidFill>
                  <a:srgbClr val="FFFF00"/>
                </a:solidFill>
              </a:rPr>
            </a:br>
            <a:r>
              <a:rPr lang="de-DE" sz="1600" dirty="0" err="1">
                <a:solidFill>
                  <a:srgbClr val="FFFF00"/>
                </a:solidFill>
              </a:rPr>
              <a:t>injection</a:t>
            </a:r>
            <a:endParaRPr lang="de-DE" sz="1600" dirty="0">
              <a:solidFill>
                <a:srgbClr val="FFFF00"/>
              </a:solidFill>
            </a:endParaRPr>
          </a:p>
        </p:txBody>
      </p:sp>
      <p:cxnSp>
        <p:nvCxnSpPr>
          <p:cNvPr id="32" name="Gerade Verbindung mit Pfeil 31"/>
          <p:cNvCxnSpPr>
            <a:stCxn id="30" idx="2"/>
          </p:cNvCxnSpPr>
          <p:nvPr/>
        </p:nvCxnSpPr>
        <p:spPr>
          <a:xfrm>
            <a:off x="663575" y="4680446"/>
            <a:ext cx="231370" cy="222974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Grafik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478" y="5218716"/>
            <a:ext cx="672855" cy="497913"/>
          </a:xfrm>
          <a:prstGeom prst="rect">
            <a:avLst/>
          </a:prstGeom>
        </p:spPr>
      </p:pic>
      <p:sp>
        <p:nvSpPr>
          <p:cNvPr id="35" name="Textfeld 34"/>
          <p:cNvSpPr txBox="1"/>
          <p:nvPr/>
        </p:nvSpPr>
        <p:spPr>
          <a:xfrm>
            <a:off x="3557455" y="4924863"/>
            <a:ext cx="522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>
                <a:solidFill>
                  <a:srgbClr val="FFFF00"/>
                </a:solidFill>
              </a:rPr>
              <a:t>LNA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 flipH="1">
            <a:off x="2569349" y="5291847"/>
            <a:ext cx="913129" cy="198727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B85F6597-4474-151C-F12B-9F1B893EE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05F64997-A617-7EFB-688A-70CE5820D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DD8FF5-55FF-B980-B430-BB695070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26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557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2A2F33-5220-4748-3E7A-30FC748A2D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Cold Calibration Idea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D75B34-DB63-BE35-C9C7-F73BB4297A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954" y="1323733"/>
            <a:ext cx="5844724" cy="49396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F4A861-F3BB-A963-380D-EB005E661823}"/>
              </a:ext>
            </a:extLst>
          </p:cNvPr>
          <p:cNvSpPr txBox="1"/>
          <p:nvPr/>
        </p:nvSpPr>
        <p:spPr>
          <a:xfrm>
            <a:off x="9422296" y="2087217"/>
            <a:ext cx="231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 still missing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B1614DE8-50E5-498A-11DC-EEFD03E8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326BC3B-8719-A464-ED14-A49F061F5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C8A1C-E95E-AA2D-CFB9-066D3CC2E8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27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763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Quantum-limited </a:t>
            </a:r>
            <a:r>
              <a:rPr lang="de-DE" dirty="0" err="1"/>
              <a:t>Amplifier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31" t="3185" b="1428"/>
          <a:stretch/>
        </p:blipFill>
        <p:spPr>
          <a:xfrm>
            <a:off x="7108990" y="1294629"/>
            <a:ext cx="5083010" cy="470535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616" y="4335084"/>
            <a:ext cx="2229541" cy="1901709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7840594" y="5985525"/>
            <a:ext cx="39630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dirty="0">
                <a:solidFill>
                  <a:srgbClr val="000000"/>
                </a:solidFill>
                <a:latin typeface="AAAAAD+HelveticaNeue"/>
              </a:rPr>
              <a:t>[</a:t>
            </a:r>
            <a:r>
              <a:rPr lang="de-DE" sz="1600" dirty="0" err="1">
                <a:solidFill>
                  <a:srgbClr val="000000"/>
                </a:solidFill>
                <a:latin typeface="AAAAAD+HelveticaNeue"/>
              </a:rPr>
              <a:t>Reversed</a:t>
            </a:r>
            <a:r>
              <a:rPr lang="de-DE" sz="1600" dirty="0">
                <a:solidFill>
                  <a:srgbClr val="000000"/>
                </a:solidFill>
                <a:latin typeface="AAAAAD+HelveticaNeue"/>
              </a:rPr>
              <a:t> Kerr TWPA arXiv:2101.05815] </a:t>
            </a:r>
            <a:endParaRPr lang="de-DE" sz="1600" dirty="0"/>
          </a:p>
        </p:txBody>
      </p:sp>
      <p:sp>
        <p:nvSpPr>
          <p:cNvPr id="10" name="Textfeld 9"/>
          <p:cNvSpPr txBox="1"/>
          <p:nvPr/>
        </p:nvSpPr>
        <p:spPr>
          <a:xfrm>
            <a:off x="257174" y="1288096"/>
            <a:ext cx="644842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Traveling wave parametric amplifier (TWPA)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First 10 GHz TWPA </a:t>
            </a:r>
            <a:r>
              <a:rPr lang="en-US" sz="2400" dirty="0"/>
              <a:t>produced (PRX 10, 021021)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400" dirty="0" err="1"/>
              <a:t>Added</a:t>
            </a:r>
            <a:r>
              <a:rPr lang="de-DE" sz="2400" dirty="0"/>
              <a:t> </a:t>
            </a:r>
            <a:r>
              <a:rPr lang="de-DE" sz="2400" dirty="0" err="1"/>
              <a:t>noise</a:t>
            </a:r>
            <a:r>
              <a:rPr lang="de-DE" sz="2400" dirty="0"/>
              <a:t>: 1 K </a:t>
            </a:r>
            <a:r>
              <a:rPr lang="de-DE" sz="2400" dirty="0" err="1"/>
              <a:t>above</a:t>
            </a:r>
            <a:r>
              <a:rPr lang="de-DE" sz="2400" dirty="0"/>
              <a:t> </a:t>
            </a:r>
            <a:r>
              <a:rPr lang="de-DE" sz="2400" dirty="0" err="1"/>
              <a:t>quantum</a:t>
            </a:r>
            <a:r>
              <a:rPr lang="de-DE" sz="2400" dirty="0"/>
              <a:t> </a:t>
            </a:r>
            <a:r>
              <a:rPr lang="de-DE" sz="2400" dirty="0" err="1"/>
              <a:t>limit</a:t>
            </a:r>
            <a:r>
              <a:rPr lang="de-DE" sz="2400" dirty="0"/>
              <a:t> </a:t>
            </a:r>
            <a:br>
              <a:rPr lang="de-DE" sz="2400" dirty="0"/>
            </a:br>
            <a:r>
              <a:rPr lang="de-DE" sz="2400" dirty="0"/>
              <a:t>(20 dB </a:t>
            </a:r>
            <a:r>
              <a:rPr lang="de-DE" sz="2400" dirty="0" err="1"/>
              <a:t>gain</a:t>
            </a:r>
            <a:r>
              <a:rPr lang="de-DE" sz="2400" dirty="0"/>
              <a:t> @ 10 GHz)</a:t>
            </a:r>
            <a:br>
              <a:rPr lang="de-DE" sz="2400" dirty="0"/>
            </a:br>
            <a:endParaRPr lang="de-DE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Future development to 30 GHz</a:t>
            </a:r>
            <a:endParaRPr lang="de-DE" sz="240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3E8C031-61D1-A9B5-77E4-3C5ED112CB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9582" y="3391631"/>
            <a:ext cx="1345095" cy="694627"/>
          </a:xfrm>
          <a:prstGeom prst="rect">
            <a:avLst/>
          </a:prstGeom>
        </p:spPr>
      </p:pic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2B1B9732-952C-2B2D-20E9-B03358500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A37015CC-756C-2561-D788-2C172D7DD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DA0785-9C31-532B-8078-907936D51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28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666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MADMAX </a:t>
            </a:r>
            <a:r>
              <a:rPr lang="de-DE" sz="2800" dirty="0" err="1"/>
              <a:t>Collaboration</a:t>
            </a:r>
            <a:r>
              <a:rPr lang="de-DE" sz="2800" dirty="0"/>
              <a:t> Meeting</a:t>
            </a:r>
            <a:br>
              <a:rPr lang="de-DE" sz="2800" dirty="0"/>
            </a:br>
            <a:r>
              <a:rPr lang="de-DE" sz="2400" dirty="0"/>
              <a:t>September 2022 @ Hamburg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857C8B5A-2116-B9C2-43E6-F9C5B41657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2500" y="1270000"/>
            <a:ext cx="10287000" cy="497205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8A65CE-A051-2DC5-3E73-25F6F8AFE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BD70248-48B9-221E-218B-CE9128F0C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1466251-0EDB-6685-1FB3-8EB301160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29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9004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D88F815C-D337-97DD-0ED0-22FE28BF3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243" y="1209621"/>
            <a:ext cx="5839143" cy="39444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Dielectric </a:t>
            </a:r>
            <a:r>
              <a:rPr lang="en-US" dirty="0" err="1"/>
              <a:t>Haloscope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3">
                <a:extLst>
                  <a:ext uri="{FF2B5EF4-FFF2-40B4-BE49-F238E27FC236}">
                    <a16:creationId xmlns:a16="http://schemas.microsoft.com/office/drawing/2014/main" id="{A9E15A83-CA00-845F-B2C7-77913414CC84}"/>
                  </a:ext>
                </a:extLst>
              </p:cNvPr>
              <p:cNvSpPr txBox="1"/>
              <p:nvPr/>
            </p:nvSpPr>
            <p:spPr>
              <a:xfrm rot="16200000">
                <a:off x="4985486" y="3381652"/>
                <a:ext cx="3005373" cy="343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axion</a:t>
                </a:r>
                <a:r>
                  <a:rPr lang="en-US" sz="2000" dirty="0"/>
                  <a:t> photon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</a:rPr>
                          <m:t>γγ</m:t>
                        </m:r>
                      </m:sub>
                    </m:sSub>
                  </m:oMath>
                </a14:m>
                <a:r>
                  <a:rPr lang="en-US" sz="2000" dirty="0"/>
                  <a:t> [GeV</a:t>
                </a:r>
                <a:r>
                  <a:rPr lang="en-US" sz="2000" baseline="30000" dirty="0"/>
                  <a:t>-1</a:t>
                </a:r>
                <a:r>
                  <a:rPr lang="en-US" sz="2000" dirty="0"/>
                  <a:t>] </a:t>
                </a:r>
              </a:p>
            </p:txBody>
          </p:sp>
        </mc:Choice>
        <mc:Fallback>
          <p:sp>
            <p:nvSpPr>
              <p:cNvPr id="20" name="Textfeld 13">
                <a:extLst>
                  <a:ext uri="{FF2B5EF4-FFF2-40B4-BE49-F238E27FC236}">
                    <a16:creationId xmlns:a16="http://schemas.microsoft.com/office/drawing/2014/main" id="{A9E15A83-CA00-845F-B2C7-77913414C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85486" y="3381652"/>
                <a:ext cx="3005373" cy="343859"/>
              </a:xfrm>
              <a:prstGeom prst="rect">
                <a:avLst/>
              </a:prstGeom>
              <a:blipFill>
                <a:blip r:embed="rId3"/>
                <a:stretch>
                  <a:fillRect l="-10714" t="-30380" r="-46429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feld 14">
                <a:extLst>
                  <a:ext uri="{FF2B5EF4-FFF2-40B4-BE49-F238E27FC236}">
                    <a16:creationId xmlns:a16="http://schemas.microsoft.com/office/drawing/2014/main" id="{94947BE3-8E82-C10B-E7A0-41ECF82A7532}"/>
                  </a:ext>
                </a:extLst>
              </p:cNvPr>
              <p:cNvSpPr txBox="1"/>
              <p:nvPr/>
            </p:nvSpPr>
            <p:spPr>
              <a:xfrm>
                <a:off x="8590817" y="4817582"/>
                <a:ext cx="1842638" cy="3079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axion</a:t>
                </a:r>
                <a:r>
                  <a:rPr lang="en-US" sz="2000" dirty="0"/>
                  <a:t>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/>
                  <a:t> [eV] </a:t>
                </a:r>
              </a:p>
            </p:txBody>
          </p:sp>
        </mc:Choice>
        <mc:Fallback>
          <p:sp>
            <p:nvSpPr>
              <p:cNvPr id="22" name="Textfeld 14">
                <a:extLst>
                  <a:ext uri="{FF2B5EF4-FFF2-40B4-BE49-F238E27FC236}">
                    <a16:creationId xmlns:a16="http://schemas.microsoft.com/office/drawing/2014/main" id="{94947BE3-8E82-C10B-E7A0-41ECF82A7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817" y="4817582"/>
                <a:ext cx="1842638" cy="307940"/>
              </a:xfrm>
              <a:prstGeom prst="rect">
                <a:avLst/>
              </a:prstGeom>
              <a:blipFill>
                <a:blip r:embed="rId4"/>
                <a:stretch>
                  <a:fillRect l="-3425" t="-12000" r="-26027" b="-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2E24B64E-18EF-0FBB-36D3-C92C3BB7CB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806" y="5373378"/>
            <a:ext cx="11282512" cy="79282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B55E9-B99B-5BB4-4A21-8DB9F44DC75D}"/>
              </a:ext>
            </a:extLst>
          </p:cNvPr>
          <p:cNvSpPr/>
          <p:nvPr/>
        </p:nvSpPr>
        <p:spPr>
          <a:xfrm>
            <a:off x="4031673" y="5339339"/>
            <a:ext cx="599317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979A69F-F4DB-A67B-770E-70E30F464E1F}"/>
              </a:ext>
            </a:extLst>
          </p:cNvPr>
          <p:cNvSpPr/>
          <p:nvPr/>
        </p:nvSpPr>
        <p:spPr>
          <a:xfrm>
            <a:off x="4656499" y="5327464"/>
            <a:ext cx="687398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6EF9987-5F4F-8463-D9BA-5B8EA9CFEC05}"/>
              </a:ext>
            </a:extLst>
          </p:cNvPr>
          <p:cNvSpPr/>
          <p:nvPr/>
        </p:nvSpPr>
        <p:spPr>
          <a:xfrm>
            <a:off x="6089465" y="5301147"/>
            <a:ext cx="596341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4469E86-9CA1-16CE-59E3-92A1C71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44ED79F-1B4B-4BF9-D843-1C9AA4C4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0" name="Textfeld 26">
            <a:extLst>
              <a:ext uri="{FF2B5EF4-FFF2-40B4-BE49-F238E27FC236}">
                <a16:creationId xmlns:a16="http://schemas.microsoft.com/office/drawing/2014/main" id="{89509AFC-F454-B5A7-99FF-30CE9E2D2B03}"/>
              </a:ext>
            </a:extLst>
          </p:cNvPr>
          <p:cNvSpPr txBox="1"/>
          <p:nvPr/>
        </p:nvSpPr>
        <p:spPr>
          <a:xfrm rot="16200000">
            <a:off x="9590563" y="2782099"/>
            <a:ext cx="490555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i="1" dirty="0"/>
              <a:t>Plot from https://cajohare.github.io/AxionLimits/</a:t>
            </a:r>
          </a:p>
        </p:txBody>
      </p:sp>
      <p:sp>
        <p:nvSpPr>
          <p:cNvPr id="41" name="Textfeld 11">
            <a:extLst>
              <a:ext uri="{FF2B5EF4-FFF2-40B4-BE49-F238E27FC236}">
                <a16:creationId xmlns:a16="http://schemas.microsoft.com/office/drawing/2014/main" id="{CDA6CC33-5DD7-EFA6-537D-70D3B29F5B69}"/>
              </a:ext>
            </a:extLst>
          </p:cNvPr>
          <p:cNvSpPr txBox="1"/>
          <p:nvPr/>
        </p:nvSpPr>
        <p:spPr>
          <a:xfrm>
            <a:off x="8514915" y="3309228"/>
            <a:ext cx="24309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40 to 180 µeV </a:t>
            </a:r>
            <a:br>
              <a:rPr lang="en-US" sz="16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(post-inflationary scenario)</a:t>
            </a:r>
          </a:p>
        </p:txBody>
      </p:sp>
      <p:cxnSp>
        <p:nvCxnSpPr>
          <p:cNvPr id="42" name="Gerader Verbinder 18">
            <a:extLst>
              <a:ext uri="{FF2B5EF4-FFF2-40B4-BE49-F238E27FC236}">
                <a16:creationId xmlns:a16="http://schemas.microsoft.com/office/drawing/2014/main" id="{FB95418C-873E-D746-ECD6-F18907A1C33F}"/>
              </a:ext>
            </a:extLst>
          </p:cNvPr>
          <p:cNvCxnSpPr>
            <a:cxnSpLocks/>
          </p:cNvCxnSpPr>
          <p:nvPr/>
        </p:nvCxnSpPr>
        <p:spPr>
          <a:xfrm>
            <a:off x="8946047" y="2979831"/>
            <a:ext cx="0" cy="1483930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mit Pfeil 22">
            <a:extLst>
              <a:ext uri="{FF2B5EF4-FFF2-40B4-BE49-F238E27FC236}">
                <a16:creationId xmlns:a16="http://schemas.microsoft.com/office/drawing/2014/main" id="{E5EE2E48-61CE-3A92-09FB-AF52127A6A0E}"/>
              </a:ext>
            </a:extLst>
          </p:cNvPr>
          <p:cNvCxnSpPr/>
          <p:nvPr/>
        </p:nvCxnSpPr>
        <p:spPr>
          <a:xfrm flipH="1">
            <a:off x="7703647" y="4223582"/>
            <a:ext cx="123312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24">
            <a:extLst>
              <a:ext uri="{FF2B5EF4-FFF2-40B4-BE49-F238E27FC236}">
                <a16:creationId xmlns:a16="http://schemas.microsoft.com/office/drawing/2014/main" id="{43380058-9252-B450-55E7-75705AB5D4D3}"/>
              </a:ext>
            </a:extLst>
          </p:cNvPr>
          <p:cNvSpPr txBox="1"/>
          <p:nvPr/>
        </p:nvSpPr>
        <p:spPr>
          <a:xfrm>
            <a:off x="7887364" y="4172692"/>
            <a:ext cx="801501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cavities</a:t>
            </a:r>
          </a:p>
        </p:txBody>
      </p:sp>
      <p:cxnSp>
        <p:nvCxnSpPr>
          <p:cNvPr id="45" name="Gerade Verbindung mit Pfeil 25">
            <a:extLst>
              <a:ext uri="{FF2B5EF4-FFF2-40B4-BE49-F238E27FC236}">
                <a16:creationId xmlns:a16="http://schemas.microsoft.com/office/drawing/2014/main" id="{78C24F61-4A7F-2652-5864-DED77D814F97}"/>
              </a:ext>
            </a:extLst>
          </p:cNvPr>
          <p:cNvCxnSpPr/>
          <p:nvPr/>
        </p:nvCxnSpPr>
        <p:spPr>
          <a:xfrm>
            <a:off x="9639729" y="4583866"/>
            <a:ext cx="1233127" cy="0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27">
            <a:extLst>
              <a:ext uri="{FF2B5EF4-FFF2-40B4-BE49-F238E27FC236}">
                <a16:creationId xmlns:a16="http://schemas.microsoft.com/office/drawing/2014/main" id="{AEF7F02A-08C0-3CAA-7A96-378D8B6E5111}"/>
              </a:ext>
            </a:extLst>
          </p:cNvPr>
          <p:cNvSpPr txBox="1"/>
          <p:nvPr/>
        </p:nvSpPr>
        <p:spPr>
          <a:xfrm>
            <a:off x="8933202" y="4190855"/>
            <a:ext cx="1709250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dielectric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haloscopes</a:t>
            </a:r>
            <a:endParaRPr lang="en-US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7" name="Textfeld 29">
            <a:extLst>
              <a:ext uri="{FF2B5EF4-FFF2-40B4-BE49-F238E27FC236}">
                <a16:creationId xmlns:a16="http://schemas.microsoft.com/office/drawing/2014/main" id="{F8593F47-ABA3-FCF1-D574-32308477C080}"/>
              </a:ext>
            </a:extLst>
          </p:cNvPr>
          <p:cNvSpPr txBox="1"/>
          <p:nvPr/>
        </p:nvSpPr>
        <p:spPr>
          <a:xfrm>
            <a:off x="8915527" y="3810377"/>
            <a:ext cx="2642152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i="1" dirty="0">
                <a:solidFill>
                  <a:schemeClr val="accent6">
                    <a:lumMod val="75000"/>
                  </a:schemeClr>
                </a:solidFill>
              </a:rPr>
              <a:t>Nat. Commun.</a:t>
            </a:r>
            <a:r>
              <a:rPr lang="fr-FR" sz="11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1100" b="1" dirty="0">
                <a:solidFill>
                  <a:schemeClr val="accent6">
                    <a:lumMod val="75000"/>
                  </a:schemeClr>
                </a:solidFill>
              </a:rPr>
              <a:t>13, </a:t>
            </a:r>
            <a:r>
              <a:rPr lang="fr-FR" sz="1100" dirty="0">
                <a:solidFill>
                  <a:schemeClr val="accent6">
                    <a:lumMod val="75000"/>
                  </a:schemeClr>
                </a:solidFill>
              </a:rPr>
              <a:t>1049 (2022)</a:t>
            </a: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fr-FR" sz="8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fr-FR" sz="800" dirty="0">
                <a:solidFill>
                  <a:schemeClr val="accent6">
                    <a:lumMod val="75000"/>
                  </a:schemeClr>
                </a:solidFill>
              </a:rPr>
              <a:t>(https://doi.org/10.1038/s41467-022-28669-y</a:t>
            </a:r>
            <a:r>
              <a:rPr lang="en-GB" sz="800" dirty="0">
                <a:solidFill>
                  <a:schemeClr val="accent6">
                    <a:lumMod val="75000"/>
                  </a:schemeClr>
                </a:solidFill>
              </a:rPr>
              <a:t>)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EC89883-57B4-48B6-E487-DB02E0045D32}"/>
              </a:ext>
            </a:extLst>
          </p:cNvPr>
          <p:cNvCxnSpPr>
            <a:cxnSpLocks/>
          </p:cNvCxnSpPr>
          <p:nvPr/>
        </p:nvCxnSpPr>
        <p:spPr>
          <a:xfrm>
            <a:off x="7161252" y="3257659"/>
            <a:ext cx="211640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 Verbindung mit Pfeil 22">
            <a:extLst>
              <a:ext uri="{FF2B5EF4-FFF2-40B4-BE49-F238E27FC236}">
                <a16:creationId xmlns:a16="http://schemas.microsoft.com/office/drawing/2014/main" id="{40C9F929-038F-2865-10C1-CFAE78548F3E}"/>
              </a:ext>
            </a:extLst>
          </p:cNvPr>
          <p:cNvCxnSpPr>
            <a:cxnSpLocks/>
          </p:cNvCxnSpPr>
          <p:nvPr/>
        </p:nvCxnSpPr>
        <p:spPr>
          <a:xfrm>
            <a:off x="8955321" y="4222026"/>
            <a:ext cx="889485" cy="1556"/>
          </a:xfrm>
          <a:prstGeom prst="straightConnector1">
            <a:avLst/>
          </a:prstGeom>
          <a:ln w="28575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feld 17">
            <a:extLst>
              <a:ext uri="{FF2B5EF4-FFF2-40B4-BE49-F238E27FC236}">
                <a16:creationId xmlns:a16="http://schemas.microsoft.com/office/drawing/2014/main" id="{1B53C039-D4D9-BE72-36D9-B93CF04A96CF}"/>
              </a:ext>
            </a:extLst>
          </p:cNvPr>
          <p:cNvSpPr txBox="1"/>
          <p:nvPr/>
        </p:nvSpPr>
        <p:spPr>
          <a:xfrm>
            <a:off x="242289" y="1398579"/>
            <a:ext cx="552788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MADMAX</a:t>
            </a:r>
            <a:r>
              <a:rPr lang="en-US" sz="22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Tunable in frequency coverage:</a:t>
            </a:r>
          </a:p>
          <a:p>
            <a:r>
              <a:rPr lang="en-US" sz="2200" dirty="0"/>
              <a:t>     	</a:t>
            </a:r>
            <a:r>
              <a:rPr lang="en-US" sz="2200" dirty="0">
                <a:solidFill>
                  <a:srgbClr val="5858FF"/>
                </a:solidFill>
              </a:rPr>
              <a:t>~10-100 GHz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Corresponding to axion mass:</a:t>
            </a:r>
          </a:p>
          <a:p>
            <a:r>
              <a:rPr lang="en-US" sz="2200" dirty="0"/>
              <a:t>	</a:t>
            </a:r>
            <a:r>
              <a:rPr lang="en-US" sz="2200" dirty="0">
                <a:solidFill>
                  <a:schemeClr val="accent6">
                    <a:lumMod val="75000"/>
                  </a:schemeClr>
                </a:solidFill>
              </a:rPr>
              <a:t>40-400 µeV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Coupling to </a:t>
            </a:r>
            <a:r>
              <a:rPr lang="en-US" sz="2200" i="1" dirty="0"/>
              <a:t>g</a:t>
            </a:r>
            <a:r>
              <a:rPr lang="en-US" sz="2200" i="1" baseline="-25000" dirty="0"/>
              <a:t>a𝛾𝛾  </a:t>
            </a:r>
            <a:r>
              <a:rPr lang="en-US" sz="2200" dirty="0"/>
              <a:t>scales with: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external field, </a:t>
            </a:r>
            <a:r>
              <a:rPr lang="en-US" sz="2200" dirty="0">
                <a:solidFill>
                  <a:srgbClr val="5858FF"/>
                </a:solidFill>
              </a:rPr>
              <a:t>∝ </a:t>
            </a:r>
            <a:r>
              <a:rPr lang="en-US" sz="2200" i="1" dirty="0">
                <a:solidFill>
                  <a:srgbClr val="5858FF"/>
                </a:solidFill>
              </a:rPr>
              <a:t>B</a:t>
            </a:r>
            <a:endParaRPr lang="en-US" sz="2200" i="1" baseline="30000" dirty="0">
              <a:solidFill>
                <a:srgbClr val="5858FF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200" dirty="0"/>
              <a:t>conversion surface, </a:t>
            </a:r>
            <a:r>
              <a:rPr lang="en-US" sz="2200" dirty="0">
                <a:solidFill>
                  <a:srgbClr val="5858FF"/>
                </a:solidFill>
              </a:rPr>
              <a:t>∝ </a:t>
            </a:r>
            <a:r>
              <a:rPr lang="en-US" sz="2200" i="1" dirty="0">
                <a:solidFill>
                  <a:srgbClr val="5858FF"/>
                </a:solidFill>
              </a:rPr>
              <a:t>A</a:t>
            </a:r>
            <a:r>
              <a:rPr lang="en-US" sz="2200" i="1" baseline="30000" dirty="0">
                <a:solidFill>
                  <a:srgbClr val="5858FF"/>
                </a:solidFill>
              </a:rPr>
              <a:t>0.5</a:t>
            </a:r>
            <a:r>
              <a:rPr lang="en-US" sz="2200" dirty="0"/>
              <a:t>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D6D6E7A-18E6-8AF9-D247-05B42D275BB3}"/>
              </a:ext>
            </a:extLst>
          </p:cNvPr>
          <p:cNvSpPr/>
          <p:nvPr/>
        </p:nvSpPr>
        <p:spPr>
          <a:xfrm>
            <a:off x="273719" y="2469615"/>
            <a:ext cx="3920387" cy="709949"/>
          </a:xfrm>
          <a:prstGeom prst="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6">
                  <a:lumMod val="75000"/>
                </a:schemeClr>
              </a:solidFill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2C889A6C-8E93-3750-C098-37C5C9EC6A21}"/>
              </a:ext>
            </a:extLst>
          </p:cNvPr>
          <p:cNvGrpSpPr/>
          <p:nvPr/>
        </p:nvGrpSpPr>
        <p:grpSpPr>
          <a:xfrm>
            <a:off x="294484" y="4452136"/>
            <a:ext cx="3712227" cy="743376"/>
            <a:chOff x="319446" y="4442918"/>
            <a:chExt cx="3712227" cy="743376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6D2D492F-96CF-CC18-7712-7A5AE6297C31}"/>
                </a:ext>
              </a:extLst>
            </p:cNvPr>
            <p:cNvGrpSpPr/>
            <p:nvPr/>
          </p:nvGrpSpPr>
          <p:grpSpPr>
            <a:xfrm>
              <a:off x="319446" y="4442918"/>
              <a:ext cx="3712227" cy="743376"/>
              <a:chOff x="7195979" y="3511707"/>
              <a:chExt cx="3712227" cy="743376"/>
            </a:xfrm>
          </p:grpSpPr>
          <p:sp>
            <p:nvSpPr>
              <p:cNvPr id="60" name="Textfeld 9">
                <a:extLst>
                  <a:ext uri="{FF2B5EF4-FFF2-40B4-BE49-F238E27FC236}">
                    <a16:creationId xmlns:a16="http://schemas.microsoft.com/office/drawing/2014/main" id="{593A61EB-C0E3-049A-5C99-E0901276993C}"/>
                  </a:ext>
                </a:extLst>
              </p:cNvPr>
              <p:cNvSpPr txBox="1"/>
              <p:nvPr/>
            </p:nvSpPr>
            <p:spPr>
              <a:xfrm>
                <a:off x="7195979" y="3659967"/>
                <a:ext cx="223215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Power boost factor:</a:t>
                </a:r>
              </a:p>
            </p:txBody>
          </p:sp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1" name="Textfeld 10">
                    <a:extLst>
                      <a:ext uri="{FF2B5EF4-FFF2-40B4-BE49-F238E27FC236}">
                        <a16:creationId xmlns:a16="http://schemas.microsoft.com/office/drawing/2014/main" id="{C8112CD6-9643-16EE-F7F0-2217960AE1DE}"/>
                      </a:ext>
                    </a:extLst>
                  </p:cNvPr>
                  <p:cNvSpPr txBox="1"/>
                  <p:nvPr/>
                </p:nvSpPr>
                <p:spPr>
                  <a:xfrm>
                    <a:off x="9453943" y="3688345"/>
                    <a:ext cx="604203" cy="307777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E2001A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 smtClean="0">
                                  <a:solidFill>
                                    <a:srgbClr val="E2001A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p>
                              <m:r>
                                <a:rPr lang="de-DE" sz="2000" b="0" i="1" smtClean="0">
                                  <a:solidFill>
                                    <a:srgbClr val="E2001A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de-DE" sz="20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61" name="Textfeld 10">
                    <a:extLst>
                      <a:ext uri="{FF2B5EF4-FFF2-40B4-BE49-F238E27FC236}">
                        <a16:creationId xmlns:a16="http://schemas.microsoft.com/office/drawing/2014/main" id="{C8112CD6-9643-16EE-F7F0-2217960AE1D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453943" y="3688345"/>
                    <a:ext cx="604203" cy="30777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4583" r="-4167" b="-320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54C887DD-DE7E-000B-297B-1B8B9BD22FDF}"/>
                      </a:ext>
                    </a:extLst>
                  </p:cNvPr>
                  <p:cNvSpPr txBox="1"/>
                  <p:nvPr/>
                </p:nvSpPr>
                <p:spPr>
                  <a:xfrm>
                    <a:off x="9958181" y="3854973"/>
                    <a:ext cx="950025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2000" b="0" i="0" smtClean="0">
                                  <a:latin typeface="Cambria Math" panose="02040503050406030204" pitchFamily="18" charset="0"/>
                                </a:rPr>
                                <m:t>mirror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62" name="TextBox 61">
                    <a:extLst>
                      <a:ext uri="{FF2B5EF4-FFF2-40B4-BE49-F238E27FC236}">
                        <a16:creationId xmlns:a16="http://schemas.microsoft.com/office/drawing/2014/main" id="{54C887DD-DE7E-000B-297B-1B8B9BD22FD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58181" y="3854973"/>
                    <a:ext cx="950025" cy="40011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b="-312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2618E87-0BCC-59A7-912C-B306163B24A5}"/>
                      </a:ext>
                    </a:extLst>
                  </p:cNvPr>
                  <p:cNvSpPr txBox="1"/>
                  <p:nvPr/>
                </p:nvSpPr>
                <p:spPr>
                  <a:xfrm>
                    <a:off x="9958181" y="3511707"/>
                    <a:ext cx="950025" cy="400110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latin typeface="Cambria Math" panose="02040503050406030204" pitchFamily="18" charset="0"/>
                                </a:rPr>
                                <m:t>total</m:t>
                              </m:r>
                            </m:sub>
                          </m:sSub>
                        </m:oMath>
                      </m:oMathPara>
                    </a14:m>
                    <a:endParaRPr lang="en-US" sz="2000" dirty="0"/>
                  </a:p>
                </p:txBody>
              </p:sp>
            </mc:Choice>
            <mc:Fallback>
              <p:sp>
                <p:nvSpPr>
                  <p:cNvPr id="63" name="TextBox 62">
                    <a:extLst>
                      <a:ext uri="{FF2B5EF4-FFF2-40B4-BE49-F238E27FC236}">
                        <a16:creationId xmlns:a16="http://schemas.microsoft.com/office/drawing/2014/main" id="{42618E87-0BCC-59A7-912C-B306163B24A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958181" y="3511707"/>
                    <a:ext cx="950025" cy="400110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0586090F-0586-1DBB-CEB9-5C1BF9D380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092892" y="3909222"/>
                <a:ext cx="683172" cy="2595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5226FBFC-E2EF-B12B-8AC3-4119E88CD883}"/>
                </a:ext>
              </a:extLst>
            </p:cNvPr>
            <p:cNvSpPr/>
            <p:nvPr/>
          </p:nvSpPr>
          <p:spPr>
            <a:xfrm>
              <a:off x="345528" y="4476345"/>
              <a:ext cx="3607552" cy="709949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8C295C98-51B7-8761-001C-CF2CD279E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3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73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52DC433-D827-BB71-476F-AA75BA82D9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6243" y="1209621"/>
            <a:ext cx="5839143" cy="394441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 Dielectric </a:t>
            </a:r>
            <a:r>
              <a:rPr lang="en-US" dirty="0" err="1"/>
              <a:t>Haloscope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3">
                <a:extLst>
                  <a:ext uri="{FF2B5EF4-FFF2-40B4-BE49-F238E27FC236}">
                    <a16:creationId xmlns:a16="http://schemas.microsoft.com/office/drawing/2014/main" id="{7675C4D7-E9E7-81AD-A4FA-4AB8B67BA44C}"/>
                  </a:ext>
                </a:extLst>
              </p:cNvPr>
              <p:cNvSpPr txBox="1"/>
              <p:nvPr/>
            </p:nvSpPr>
            <p:spPr>
              <a:xfrm>
                <a:off x="237915" y="1361047"/>
                <a:ext cx="2293385" cy="27195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b="1" dirty="0"/>
                  <a:t>MADMAX</a:t>
                </a:r>
              </a:p>
              <a:p>
                <a:r>
                  <a:rPr lang="en-US" sz="2400" dirty="0"/>
                  <a:t>baseline design</a:t>
                </a:r>
              </a:p>
              <a:p>
                <a:pPr/>
                <a:br>
                  <a:rPr lang="en-US" sz="2400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>
                              <a:latin typeface="Cambria Math" panose="02040503050406030204" pitchFamily="18" charset="0"/>
                            </a:rPr>
                            <m:t>dis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80</m:t>
                      </m:r>
                    </m:oMath>
                  </m:oMathPara>
                </a14:m>
                <a:endParaRPr lang="de-DE" sz="2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dis</m:t>
                          </m:r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=1.2 </m:t>
                      </m:r>
                      <m:sSup>
                        <m:sSupPr>
                          <m:ctrlPr>
                            <a:rPr lang="de-DE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m</m:t>
                          </m:r>
                        </m:e>
                        <m:sup>
                          <m: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de-DE" sz="24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∥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=9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2400" b="0" i="0" smtClean="0">
                              <a:latin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  <m:r>
                        <a:rPr lang="de-DE" sz="2400" b="0" i="1" smtClean="0">
                          <a:latin typeface="Cambria Math" panose="02040503050406030204" pitchFamily="18" charset="0"/>
                        </a:rPr>
                        <m:t>=8 </m:t>
                      </m:r>
                      <m:r>
                        <m:rPr>
                          <m:sty m:val="p"/>
                        </m:rPr>
                        <a:rPr lang="de-DE" sz="2400" b="0" i="0" smtClean="0">
                          <a:latin typeface="Cambria Math" panose="02040503050406030204" pitchFamily="18" charset="0"/>
                        </a:rPr>
                        <m:t>K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feld 3">
                <a:extLst>
                  <a:ext uri="{FF2B5EF4-FFF2-40B4-BE49-F238E27FC236}">
                    <a16:creationId xmlns:a16="http://schemas.microsoft.com/office/drawing/2014/main" id="{7675C4D7-E9E7-81AD-A4FA-4AB8B67BA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15" y="1361047"/>
                <a:ext cx="2293385" cy="2719591"/>
              </a:xfrm>
              <a:prstGeom prst="rect">
                <a:avLst/>
              </a:prstGeom>
              <a:blipFill>
                <a:blip r:embed="rId3"/>
                <a:stretch>
                  <a:fillRect l="-3846" t="-1860" b="-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0" name="Textfeld 13">
                <a:extLst>
                  <a:ext uri="{FF2B5EF4-FFF2-40B4-BE49-F238E27FC236}">
                    <a16:creationId xmlns:a16="http://schemas.microsoft.com/office/drawing/2014/main" id="{A9E15A83-CA00-845F-B2C7-77913414CC84}"/>
                  </a:ext>
                </a:extLst>
              </p:cNvPr>
              <p:cNvSpPr txBox="1"/>
              <p:nvPr/>
            </p:nvSpPr>
            <p:spPr>
              <a:xfrm rot="16200000">
                <a:off x="4985486" y="3381652"/>
                <a:ext cx="3005373" cy="34385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axion</a:t>
                </a:r>
                <a:r>
                  <a:rPr lang="en-US" sz="2000" dirty="0"/>
                  <a:t> photon coupling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</a:rPr>
                          <m:t>γγ</m:t>
                        </m:r>
                      </m:sub>
                    </m:sSub>
                  </m:oMath>
                </a14:m>
                <a:r>
                  <a:rPr lang="en-US" sz="2000" dirty="0"/>
                  <a:t> [GeV</a:t>
                </a:r>
                <a:r>
                  <a:rPr lang="en-US" sz="2000" baseline="30000" dirty="0"/>
                  <a:t>-1</a:t>
                </a:r>
                <a:r>
                  <a:rPr lang="en-US" sz="2000" dirty="0"/>
                  <a:t>] </a:t>
                </a:r>
              </a:p>
            </p:txBody>
          </p:sp>
        </mc:Choice>
        <mc:Fallback>
          <p:sp>
            <p:nvSpPr>
              <p:cNvPr id="20" name="Textfeld 13">
                <a:extLst>
                  <a:ext uri="{FF2B5EF4-FFF2-40B4-BE49-F238E27FC236}">
                    <a16:creationId xmlns:a16="http://schemas.microsoft.com/office/drawing/2014/main" id="{A9E15A83-CA00-845F-B2C7-77913414C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985486" y="3381652"/>
                <a:ext cx="3005373" cy="343859"/>
              </a:xfrm>
              <a:prstGeom prst="rect">
                <a:avLst/>
              </a:prstGeom>
              <a:blipFill>
                <a:blip r:embed="rId4"/>
                <a:stretch>
                  <a:fillRect l="-10714" t="-30380" r="-46429"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feld 14">
                <a:extLst>
                  <a:ext uri="{FF2B5EF4-FFF2-40B4-BE49-F238E27FC236}">
                    <a16:creationId xmlns:a16="http://schemas.microsoft.com/office/drawing/2014/main" id="{94947BE3-8E82-C10B-E7A0-41ECF82A7532}"/>
                  </a:ext>
                </a:extLst>
              </p:cNvPr>
              <p:cNvSpPr txBox="1"/>
              <p:nvPr/>
            </p:nvSpPr>
            <p:spPr>
              <a:xfrm>
                <a:off x="8590817" y="4817582"/>
                <a:ext cx="1842638" cy="30794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000" dirty="0" err="1"/>
                  <a:t>axion</a:t>
                </a:r>
                <a:r>
                  <a:rPr lang="en-US" sz="2000" dirty="0"/>
                  <a:t> mass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de-DE" sz="2000" i="1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</m:oMath>
                </a14:m>
                <a:r>
                  <a:rPr lang="en-US" sz="2000" dirty="0"/>
                  <a:t> [eV] </a:t>
                </a:r>
              </a:p>
            </p:txBody>
          </p:sp>
        </mc:Choice>
        <mc:Fallback>
          <p:sp>
            <p:nvSpPr>
              <p:cNvPr id="22" name="Textfeld 14">
                <a:extLst>
                  <a:ext uri="{FF2B5EF4-FFF2-40B4-BE49-F238E27FC236}">
                    <a16:creationId xmlns:a16="http://schemas.microsoft.com/office/drawing/2014/main" id="{94947BE3-8E82-C10B-E7A0-41ECF82A75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0817" y="4817582"/>
                <a:ext cx="1842638" cy="307940"/>
              </a:xfrm>
              <a:prstGeom prst="rect">
                <a:avLst/>
              </a:prstGeom>
              <a:blipFill>
                <a:blip r:embed="rId5"/>
                <a:stretch>
                  <a:fillRect l="-3425" t="-12000" r="-26027" b="-6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40D9DD86-40BF-37A1-492C-3D4589DB6B3C}"/>
              </a:ext>
            </a:extLst>
          </p:cNvPr>
          <p:cNvSpPr txBox="1"/>
          <p:nvPr/>
        </p:nvSpPr>
        <p:spPr>
          <a:xfrm>
            <a:off x="3095402" y="1349172"/>
            <a:ext cx="300059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Feasibility studies</a:t>
            </a:r>
          </a:p>
          <a:p>
            <a:r>
              <a:rPr lang="en-US" sz="2400" dirty="0"/>
              <a:t>on prototype systems</a:t>
            </a:r>
          </a:p>
          <a:p>
            <a:endParaRPr lang="en-US" sz="2400" dirty="0">
              <a:solidFill>
                <a:schemeClr val="accent2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Disk tiling, flatness alignment, …   </a:t>
            </a:r>
          </a:p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Checked with MACQU</a:t>
            </a:r>
          </a:p>
          <a:p>
            <a:r>
              <a:rPr lang="en-US" sz="2400" dirty="0">
                <a:solidFill>
                  <a:srgbClr val="FF0000"/>
                </a:solidFill>
              </a:rPr>
              <a:t>Require prototype tests in a cryostat </a:t>
            </a: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352B91E7-9615-955C-F17E-324878656A60}"/>
              </a:ext>
            </a:extLst>
          </p:cNvPr>
          <p:cNvSpPr/>
          <p:nvPr/>
        </p:nvSpPr>
        <p:spPr>
          <a:xfrm>
            <a:off x="2617092" y="2620617"/>
            <a:ext cx="244862" cy="596348"/>
          </a:xfrm>
          <a:prstGeom prst="rightBrac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8383FE-E426-C916-1001-8C035A4F990D}"/>
              </a:ext>
            </a:extLst>
          </p:cNvPr>
          <p:cNvCxnSpPr/>
          <p:nvPr/>
        </p:nvCxnSpPr>
        <p:spPr>
          <a:xfrm>
            <a:off x="2617092" y="3465444"/>
            <a:ext cx="2448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14E5D9C-6943-1276-6476-D42A24D4AD52}"/>
              </a:ext>
            </a:extLst>
          </p:cNvPr>
          <p:cNvCxnSpPr/>
          <p:nvPr/>
        </p:nvCxnSpPr>
        <p:spPr>
          <a:xfrm>
            <a:off x="2627031" y="3826565"/>
            <a:ext cx="244862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E24B64E-18EF-0FBB-36D3-C92C3BB7CB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806" y="5373378"/>
            <a:ext cx="11282512" cy="792824"/>
          </a:xfrm>
          <a:prstGeom prst="rect">
            <a:avLst/>
          </a:prstGeom>
        </p:spPr>
      </p:pic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9EB55E9-B99B-5BB4-4A21-8DB9F44DC75D}"/>
              </a:ext>
            </a:extLst>
          </p:cNvPr>
          <p:cNvSpPr/>
          <p:nvPr/>
        </p:nvSpPr>
        <p:spPr>
          <a:xfrm>
            <a:off x="4031673" y="5339339"/>
            <a:ext cx="599317" cy="91440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979A69F-F4DB-A67B-770E-70E30F464E1F}"/>
              </a:ext>
            </a:extLst>
          </p:cNvPr>
          <p:cNvSpPr/>
          <p:nvPr/>
        </p:nvSpPr>
        <p:spPr>
          <a:xfrm>
            <a:off x="4656499" y="5327464"/>
            <a:ext cx="687398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66EF9987-5F4F-8463-D9BA-5B8EA9CFEC05}"/>
              </a:ext>
            </a:extLst>
          </p:cNvPr>
          <p:cNvSpPr/>
          <p:nvPr/>
        </p:nvSpPr>
        <p:spPr>
          <a:xfrm>
            <a:off x="6089465" y="5301147"/>
            <a:ext cx="596341" cy="914400"/>
          </a:xfrm>
          <a:prstGeom prst="roundRect">
            <a:avLst/>
          </a:prstGeom>
          <a:noFill/>
          <a:ln w="38100">
            <a:solidFill>
              <a:srgbClr val="5858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4469E86-9CA1-16CE-59E3-92A1C7153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44ED79F-1B4B-4BF9-D843-1C9AA4C48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BBC80C0-9EF1-AC39-AB11-FF728134965D}"/>
              </a:ext>
            </a:extLst>
          </p:cNvPr>
          <p:cNvCxnSpPr>
            <a:cxnSpLocks/>
          </p:cNvCxnSpPr>
          <p:nvPr/>
        </p:nvCxnSpPr>
        <p:spPr>
          <a:xfrm>
            <a:off x="7161252" y="3257659"/>
            <a:ext cx="2116409" cy="0"/>
          </a:xfrm>
          <a:prstGeom prst="straightConnector1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60B767D-E2C7-3CB3-DDC0-4936C62D7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4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43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MADMAX Magnet Update</a:t>
            </a:r>
            <a:endParaRPr/>
          </a:p>
        </p:txBody>
      </p:sp>
      <p:pic>
        <p:nvPicPr>
          <p:cNvPr id="7" name="Image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837" y="1299810"/>
            <a:ext cx="3024373" cy="2938774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33" t="6064" r="2638" b="5864"/>
          <a:stretch/>
        </p:blipFill>
        <p:spPr bwMode="auto">
          <a:xfrm>
            <a:off x="489459" y="4475520"/>
            <a:ext cx="2093296" cy="77837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412324" y="5333714"/>
            <a:ext cx="925051" cy="7455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1473200" y="5333714"/>
            <a:ext cx="1083562" cy="749570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9689095" y="1371214"/>
            <a:ext cx="1880911" cy="179306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0270693" y="3323993"/>
            <a:ext cx="1545046" cy="2938774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63125" y="3883497"/>
            <a:ext cx="2917959" cy="2412654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6871047" y="3930314"/>
            <a:ext cx="2564706" cy="2365838"/>
          </a:xfrm>
          <a:prstGeom prst="rect">
            <a:avLst/>
          </a:prstGeom>
        </p:spPr>
      </p:pic>
      <p:sp>
        <p:nvSpPr>
          <p:cNvPr id="23" name="Textfeld 22"/>
          <p:cNvSpPr txBox="1"/>
          <p:nvPr/>
        </p:nvSpPr>
        <p:spPr bwMode="auto">
          <a:xfrm>
            <a:off x="7404825" y="3644288"/>
            <a:ext cx="1695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Quench velocity</a:t>
            </a:r>
            <a:endParaRPr/>
          </a:p>
        </p:txBody>
      </p:sp>
      <p:sp>
        <p:nvSpPr>
          <p:cNvPr id="24" name="Textfeld 23"/>
          <p:cNvSpPr txBox="1"/>
          <p:nvPr/>
        </p:nvSpPr>
        <p:spPr bwMode="auto">
          <a:xfrm>
            <a:off x="4153298" y="3616966"/>
            <a:ext cx="21109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Quench propagation</a:t>
            </a:r>
            <a:endParaRPr/>
          </a:p>
        </p:txBody>
      </p:sp>
      <p:sp>
        <p:nvSpPr>
          <p:cNvPr id="25" name="Textfeld 24"/>
          <p:cNvSpPr txBox="1"/>
          <p:nvPr/>
        </p:nvSpPr>
        <p:spPr bwMode="auto">
          <a:xfrm>
            <a:off x="3130510" y="1211495"/>
            <a:ext cx="74990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Dipole Magnet most critical item for full-size MADMAX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US" sz="2000" dirty="0"/>
              <a:t>Design for 9 T large bore conceptually very well advanced</a:t>
            </a:r>
            <a:endParaRPr dirty="0"/>
          </a:p>
          <a:p>
            <a:pPr marL="342900" indent="-342900">
              <a:buFont typeface="Arial"/>
              <a:buChar char="•"/>
              <a:defRPr/>
            </a:pPr>
            <a:r>
              <a:rPr lang="en-GB" sz="2000" b="1" dirty="0"/>
              <a:t>Novel conductor: cable in copper conduit</a:t>
            </a:r>
            <a:br>
              <a:rPr lang="en-GB" sz="2000" b="1" dirty="0"/>
            </a:b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 </a:t>
            </a:r>
            <a:r>
              <a:rPr lang="en-GB" sz="2000" b="1" dirty="0">
                <a:solidFill>
                  <a:schemeClr val="accent6">
                    <a:lumMod val="75000"/>
                  </a:schemeClr>
                </a:solidFill>
              </a:rPr>
              <a:t>production is feasible</a:t>
            </a:r>
            <a:endParaRPr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>
              <a:buFont typeface="Arial"/>
              <a:buChar char="•"/>
              <a:defRPr/>
            </a:pPr>
            <a:r>
              <a:rPr lang="en-GB" sz="2000" dirty="0"/>
              <a:t>Quench propagation velocity was measured in </a:t>
            </a:r>
            <a:br>
              <a:rPr lang="en-GB" sz="2000" dirty="0"/>
            </a:br>
            <a:r>
              <a:rPr lang="en-GB" sz="2000" dirty="0"/>
              <a:t>dedicated setup: </a:t>
            </a:r>
            <a:r>
              <a:rPr lang="en-US" sz="2000" b="1" i="0" u="none" strike="noStrike" dirty="0" err="1">
                <a:latin typeface="CMCSC10"/>
              </a:rPr>
              <a:t>MA</a:t>
            </a:r>
            <a:r>
              <a:rPr lang="en-US" sz="2000" b="0" i="0" u="none" strike="noStrike" dirty="0" err="1">
                <a:latin typeface="CMCSC10"/>
              </a:rPr>
              <a:t>dmax</a:t>
            </a:r>
            <a:r>
              <a:rPr lang="en-US" sz="2000" b="0" i="0" u="none" strike="noStrike" dirty="0">
                <a:latin typeface="CMCSC10"/>
              </a:rPr>
              <a:t> </a:t>
            </a:r>
            <a:r>
              <a:rPr lang="en-US" sz="2000" b="1" i="0" u="none" strike="noStrike" dirty="0">
                <a:latin typeface="CMR12"/>
              </a:rPr>
              <a:t>C</a:t>
            </a:r>
            <a:r>
              <a:rPr lang="en-US" sz="2000" b="0" i="0" u="none" strike="noStrike" dirty="0">
                <a:latin typeface="CMR12"/>
              </a:rPr>
              <a:t>oil for </a:t>
            </a:r>
            <a:r>
              <a:rPr lang="en-US" sz="2000" b="1" i="0" u="none" strike="noStrike" dirty="0">
                <a:latin typeface="CMR12"/>
              </a:rPr>
              <a:t>Q</a:t>
            </a:r>
            <a:r>
              <a:rPr lang="en-US" sz="2000" b="0" i="0" u="none" strike="noStrike" dirty="0">
                <a:latin typeface="CMR12"/>
              </a:rPr>
              <a:t>uench </a:t>
            </a:r>
            <a:r>
              <a:rPr lang="en-US" sz="2000" b="1" i="0" u="none" strike="noStrike" dirty="0">
                <a:latin typeface="CMR12"/>
              </a:rPr>
              <a:t>U</a:t>
            </a:r>
            <a:r>
              <a:rPr lang="en-US" sz="2000" b="0" i="0" u="none" strike="noStrike" dirty="0">
                <a:latin typeface="CMR12"/>
              </a:rPr>
              <a:t>nderstanding</a:t>
            </a:r>
            <a:br>
              <a:rPr lang="en-US" sz="2000" b="0" i="0" u="none" strike="noStrike" dirty="0">
                <a:latin typeface="CMR12"/>
              </a:rPr>
            </a:br>
            <a:r>
              <a:rPr lang="en-US" sz="2000" b="0" i="0" u="none" strike="noStrike" dirty="0">
                <a:latin typeface="CMR12"/>
                <a:sym typeface="Wingdings" pitchFamily="2" charset="2"/>
              </a:rPr>
              <a:t></a:t>
            </a:r>
            <a:r>
              <a:rPr lang="en-US" sz="2000" b="0" i="0" u="none" strike="noStrike" dirty="0">
                <a:latin typeface="CMR12"/>
              </a:rPr>
              <a:t> </a:t>
            </a:r>
            <a:r>
              <a:rPr lang="en-US" sz="2000" dirty="0"/>
              <a:t>Main project risk mitigated: </a:t>
            </a:r>
            <a:r>
              <a:rPr lang="en-US" sz="2000" b="1" dirty="0"/>
              <a:t>Quench propagation according to 				              requirements for safe operation </a:t>
            </a:r>
            <a:endParaRPr lang="en-GB" sz="2000" b="1" dirty="0"/>
          </a:p>
        </p:txBody>
      </p:sp>
      <p:sp>
        <p:nvSpPr>
          <p:cNvPr id="26" name="Textfeld 25"/>
          <p:cNvSpPr txBox="1"/>
          <p:nvPr/>
        </p:nvSpPr>
        <p:spPr bwMode="auto">
          <a:xfrm>
            <a:off x="0" y="4172462"/>
            <a:ext cx="34565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/>
              <a:t>Development in innovation partnership</a:t>
            </a:r>
            <a:endParaRPr/>
          </a:p>
        </p:txBody>
      </p:sp>
      <p:sp>
        <p:nvSpPr>
          <p:cNvPr id="27" name="Textfeld 26"/>
          <p:cNvSpPr txBox="1"/>
          <p:nvPr/>
        </p:nvSpPr>
        <p:spPr bwMode="auto">
          <a:xfrm>
            <a:off x="9982200" y="1299810"/>
            <a:ext cx="937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MACQU</a:t>
            </a:r>
            <a:endParaRPr/>
          </a:p>
        </p:txBody>
      </p:sp>
      <p:sp>
        <p:nvSpPr>
          <p:cNvPr id="6" name="Textfeld 5"/>
          <p:cNvSpPr txBox="1"/>
          <p:nvPr/>
        </p:nvSpPr>
        <p:spPr bwMode="auto">
          <a:xfrm>
            <a:off x="7404825" y="4238584"/>
            <a:ext cx="140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MACQU data</a:t>
            </a:r>
            <a:endParaRPr/>
          </a:p>
        </p:txBody>
      </p:sp>
      <p:sp>
        <p:nvSpPr>
          <p:cNvPr id="21" name="Textfeld 20"/>
          <p:cNvSpPr txBox="1"/>
          <p:nvPr/>
        </p:nvSpPr>
        <p:spPr bwMode="auto">
          <a:xfrm>
            <a:off x="4207376" y="4229693"/>
            <a:ext cx="140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/>
              <a:t>MACQU data</a:t>
            </a:r>
            <a:endParaRPr/>
          </a:p>
        </p:txBody>
      </p:sp>
      <p:sp>
        <p:nvSpPr>
          <p:cNvPr id="11" name="Textfeld 10"/>
          <p:cNvSpPr txBox="1"/>
          <p:nvPr/>
        </p:nvSpPr>
        <p:spPr bwMode="auto">
          <a:xfrm rot="20243174">
            <a:off x="4532028" y="5509798"/>
            <a:ext cx="1056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600">
                <a:solidFill>
                  <a:srgbClr val="945E9D"/>
                </a:solidFill>
              </a:rPr>
              <a:t>simulation</a:t>
            </a:r>
            <a:endParaRPr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C51273D-310E-703B-18A4-D8AF28F12CDB}"/>
              </a:ext>
            </a:extLst>
          </p:cNvPr>
          <p:cNvSpPr txBox="1"/>
          <p:nvPr/>
        </p:nvSpPr>
        <p:spPr>
          <a:xfrm>
            <a:off x="7125335" y="4550273"/>
            <a:ext cx="1928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C. </a:t>
            </a:r>
            <a:r>
              <a:rPr lang="en-GB" sz="1100" dirty="0" err="1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Loprin</a:t>
            </a:r>
            <a:r>
              <a:rPr lang="en-GB" sz="1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et. al </a:t>
            </a:r>
          </a:p>
          <a:p>
            <a:r>
              <a:rPr lang="en-GB" sz="1100" dirty="0">
                <a:solidFill>
                  <a:schemeClr val="accent1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IEEE Transactions on Applied Superconductivity vol. 33 Issue 7 (2023) 1-11</a:t>
            </a:r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D94747A2-B2BB-63B9-675C-4EBCFB3A7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73A0647D-E020-6514-309C-9254BBFFC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0E6FC-A61B-8D62-730C-0CA1B3A93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5</a:t>
            </a:fld>
            <a:r>
              <a:rPr lang="en-US"/>
              <a:t>/16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rafik 1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4037" y="5019248"/>
            <a:ext cx="2134671" cy="107405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Staged Prototype Program </a:t>
            </a:r>
          </a:p>
        </p:txBody>
      </p:sp>
      <p:sp>
        <p:nvSpPr>
          <p:cNvPr id="114" name="Textfeld 113"/>
          <p:cNvSpPr txBox="1"/>
          <p:nvPr/>
        </p:nvSpPr>
        <p:spPr>
          <a:xfrm>
            <a:off x="7480928" y="5033853"/>
            <a:ext cx="320716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MADMAX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disks with </a:t>
            </a:r>
            <a:br>
              <a:rPr lang="en-GB" dirty="0"/>
            </a:br>
            <a:r>
              <a:rPr lang="en-GB" dirty="0"/>
              <a:t>large </a:t>
            </a:r>
            <a:r>
              <a:rPr lang="en-GB" sz="2400" dirty="0"/>
              <a:t>⌀</a:t>
            </a:r>
            <a:r>
              <a:rPr lang="en-GB" dirty="0"/>
              <a:t> </a:t>
            </a:r>
            <a:r>
              <a:rPr lang="de-DE" dirty="0">
                <a:sym typeface="Wingdings" pitchFamily="2" charset="2"/>
              </a:rPr>
              <a:t></a:t>
            </a:r>
            <a:r>
              <a:rPr lang="de-DE" dirty="0"/>
              <a:t> </a:t>
            </a:r>
            <a:r>
              <a:rPr lang="de-DE" b="1" dirty="0" err="1"/>
              <a:t>tiled</a:t>
            </a:r>
            <a:r>
              <a:rPr lang="de-DE" dirty="0"/>
              <a:t> </a:t>
            </a:r>
            <a:r>
              <a:rPr lang="en-GB" dirty="0"/>
              <a:t>LaAlO</a:t>
            </a:r>
            <a:r>
              <a:rPr lang="en-GB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Boost dish antenna emission </a:t>
            </a:r>
            <a:endParaRPr lang="de-DE" dirty="0"/>
          </a:p>
        </p:txBody>
      </p:sp>
      <p:pic>
        <p:nvPicPr>
          <p:cNvPr id="69" name="Grafik 68">
            <a:extLst>
              <a:ext uri="{FF2B5EF4-FFF2-40B4-BE49-F238E27FC236}">
                <a16:creationId xmlns:a16="http://schemas.microsoft.com/office/drawing/2014/main" id="{EC9EABCE-B746-B7A5-A103-88EE5547DF7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140" y="2770302"/>
            <a:ext cx="1763839" cy="131808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50EEEA53-BAE1-42DD-20CB-4E67366E4F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373098">
            <a:off x="770164" y="1057388"/>
            <a:ext cx="540862" cy="1964184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188B272-989A-DA18-661E-90F3F3C79963}"/>
              </a:ext>
            </a:extLst>
          </p:cNvPr>
          <p:cNvSpPr txBox="1"/>
          <p:nvPr/>
        </p:nvSpPr>
        <p:spPr>
          <a:xfrm>
            <a:off x="2209799" y="1380380"/>
            <a:ext cx="45947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Closed Boosters (CB):</a:t>
            </a:r>
          </a:p>
          <a:p>
            <a:r>
              <a:rPr lang="en-GB" sz="2400" dirty="0"/>
              <a:t>⌀</a:t>
            </a:r>
            <a:r>
              <a:rPr lang="en-GB" dirty="0"/>
              <a:t> = 100 mm (</a:t>
            </a:r>
            <a:r>
              <a:rPr lang="en-GB" b="1" dirty="0"/>
              <a:t>CB100</a:t>
            </a:r>
            <a:r>
              <a:rPr lang="en-GB" dirty="0"/>
              <a:t>), 3 </a:t>
            </a:r>
            <a:r>
              <a:rPr lang="en-GB" sz="1800" dirty="0"/>
              <a:t>Al</a:t>
            </a:r>
            <a:r>
              <a:rPr lang="en-GB" sz="1800" baseline="-25000" dirty="0"/>
              <a:t>2</a:t>
            </a:r>
            <a:r>
              <a:rPr lang="en-GB" sz="1800" dirty="0"/>
              <a:t>O</a:t>
            </a:r>
            <a:r>
              <a:rPr lang="en-GB" sz="1800" baseline="-25000" dirty="0"/>
              <a:t>3</a:t>
            </a:r>
            <a:r>
              <a:rPr lang="en-GB" dirty="0"/>
              <a:t> disks </a:t>
            </a:r>
          </a:p>
          <a:p>
            <a:r>
              <a:rPr lang="en-GB" sz="2400" dirty="0"/>
              <a:t>⌀</a:t>
            </a:r>
            <a:r>
              <a:rPr lang="en-GB" dirty="0"/>
              <a:t> = 200 mm (</a:t>
            </a:r>
            <a:r>
              <a:rPr lang="en-GB" b="1" dirty="0"/>
              <a:t>CB200</a:t>
            </a:r>
            <a:r>
              <a:rPr lang="en-GB" dirty="0"/>
              <a:t>), 3 </a:t>
            </a:r>
            <a:r>
              <a:rPr lang="en-GB" sz="1800" dirty="0"/>
              <a:t>Al</a:t>
            </a:r>
            <a:r>
              <a:rPr lang="en-GB" sz="1800" baseline="-25000" dirty="0"/>
              <a:t>2</a:t>
            </a:r>
            <a:r>
              <a:rPr lang="en-GB" sz="1800" dirty="0"/>
              <a:t>O</a:t>
            </a:r>
            <a:r>
              <a:rPr lang="en-GB" sz="1800" baseline="-25000" dirty="0"/>
              <a:t>3</a:t>
            </a:r>
            <a:r>
              <a:rPr lang="en-GB" dirty="0"/>
              <a:t> disks </a:t>
            </a:r>
          </a:p>
          <a:p>
            <a:endParaRPr lang="en-GB" sz="2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84846D7-87CE-61AD-4BE5-B32AA572BB2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985" y="4231946"/>
            <a:ext cx="2298784" cy="1745102"/>
          </a:xfrm>
          <a:prstGeom prst="rect">
            <a:avLst/>
          </a:prstGeom>
        </p:spPr>
      </p:pic>
      <p:sp>
        <p:nvSpPr>
          <p:cNvPr id="30" name="Textfeld 12">
            <a:extLst>
              <a:ext uri="{FF2B5EF4-FFF2-40B4-BE49-F238E27FC236}">
                <a16:creationId xmlns:a16="http://schemas.microsoft.com/office/drawing/2014/main" id="{BD0149A6-38C9-A529-CE0D-8710243334C2}"/>
              </a:ext>
            </a:extLst>
          </p:cNvPr>
          <p:cNvSpPr txBox="1"/>
          <p:nvPr/>
        </p:nvSpPr>
        <p:spPr>
          <a:xfrm>
            <a:off x="2150917" y="2826930"/>
            <a:ext cx="535428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Open Boosters (OB):</a:t>
            </a:r>
          </a:p>
          <a:p>
            <a:r>
              <a:rPr lang="en-GB" sz="2400" dirty="0"/>
              <a:t>⌀</a:t>
            </a:r>
            <a:r>
              <a:rPr lang="en-GB" dirty="0"/>
              <a:t> = 200 mm (</a:t>
            </a:r>
            <a:r>
              <a:rPr lang="en-GB" b="1" dirty="0"/>
              <a:t>OB200</a:t>
            </a:r>
            <a:r>
              <a:rPr lang="en-GB" dirty="0"/>
              <a:t>), 2 </a:t>
            </a:r>
            <a:r>
              <a:rPr lang="en-GB" sz="1800" dirty="0"/>
              <a:t>Al</a:t>
            </a:r>
            <a:r>
              <a:rPr lang="en-GB" sz="1800" baseline="-25000" dirty="0"/>
              <a:t>2</a:t>
            </a:r>
            <a:r>
              <a:rPr lang="en-GB" sz="1800" dirty="0"/>
              <a:t>O</a:t>
            </a:r>
            <a:r>
              <a:rPr lang="en-GB" sz="1800" baseline="-25000" dirty="0"/>
              <a:t>3</a:t>
            </a:r>
            <a:r>
              <a:rPr lang="en-GB" dirty="0"/>
              <a:t> disks </a:t>
            </a:r>
          </a:p>
          <a:p>
            <a:r>
              <a:rPr lang="en-GB" sz="2400" dirty="0"/>
              <a:t>⌀</a:t>
            </a:r>
            <a:r>
              <a:rPr lang="en-GB" dirty="0"/>
              <a:t> = 300 mm (</a:t>
            </a:r>
            <a:r>
              <a:rPr lang="en-GB" b="1" dirty="0"/>
              <a:t>OB300</a:t>
            </a:r>
            <a:r>
              <a:rPr lang="en-GB" dirty="0"/>
              <a:t>), 3 disks (</a:t>
            </a:r>
            <a:r>
              <a:rPr lang="en-GB" sz="1800" dirty="0"/>
              <a:t>Al</a:t>
            </a:r>
            <a:r>
              <a:rPr lang="en-GB" sz="1800" baseline="-25000" dirty="0"/>
              <a:t>2</a:t>
            </a:r>
            <a:r>
              <a:rPr lang="en-GB" sz="1800" dirty="0"/>
              <a:t>O</a:t>
            </a:r>
            <a:r>
              <a:rPr lang="en-GB" sz="1800" baseline="-25000" dirty="0"/>
              <a:t>3</a:t>
            </a:r>
            <a:r>
              <a:rPr lang="en-GB" dirty="0"/>
              <a:t> &amp; LaAlO</a:t>
            </a:r>
            <a:r>
              <a:rPr lang="en-GB" baseline="-25000" dirty="0"/>
              <a:t>3</a:t>
            </a:r>
            <a:r>
              <a:rPr lang="en-GB" dirty="0"/>
              <a:t>)</a:t>
            </a:r>
          </a:p>
          <a:p>
            <a:endParaRPr lang="en-GB" sz="2000" dirty="0"/>
          </a:p>
        </p:txBody>
      </p:sp>
      <p:sp>
        <p:nvSpPr>
          <p:cNvPr id="31" name="Textfeld 12">
            <a:extLst>
              <a:ext uri="{FF2B5EF4-FFF2-40B4-BE49-F238E27FC236}">
                <a16:creationId xmlns:a16="http://schemas.microsoft.com/office/drawing/2014/main" id="{05E27DF0-421A-4644-38AB-19F301CF04B7}"/>
              </a:ext>
            </a:extLst>
          </p:cNvPr>
          <p:cNvSpPr txBox="1"/>
          <p:nvPr/>
        </p:nvSpPr>
        <p:spPr>
          <a:xfrm>
            <a:off x="6626432" y="1358906"/>
            <a:ext cx="55086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Aim</a:t>
            </a:r>
            <a:r>
              <a:rPr lang="en-GB" sz="2000" dirty="0"/>
              <a:t>:</a:t>
            </a:r>
          </a:p>
          <a:p>
            <a:r>
              <a:rPr lang="en-GB" sz="2400" dirty="0"/>
              <a:t> </a:t>
            </a:r>
            <a:r>
              <a:rPr lang="en-GB" dirty="0"/>
              <a:t>First ALP run at ~19 GHz with system “easy to simulate”</a:t>
            </a:r>
          </a:p>
          <a:p>
            <a:r>
              <a:rPr lang="en-GB" sz="2400" dirty="0"/>
              <a:t> </a:t>
            </a:r>
            <a:r>
              <a:rPr lang="en-GB" dirty="0"/>
              <a:t>Increase ALP sensitivity &amp; understand scaling issues</a:t>
            </a:r>
          </a:p>
          <a:p>
            <a:r>
              <a:rPr lang="en-GB" sz="2400" dirty="0">
                <a:sym typeface="Wingdings" pitchFamily="2" charset="2"/>
              </a:rPr>
              <a:t>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 Understanding readout chain and RF behaviour</a:t>
            </a:r>
            <a:b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</a:b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  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3F53DCED-19A9-EEC0-01DC-75ADA02F1C0F}"/>
              </a:ext>
            </a:extLst>
          </p:cNvPr>
          <p:cNvSpPr/>
          <p:nvPr/>
        </p:nvSpPr>
        <p:spPr>
          <a:xfrm>
            <a:off x="7374576" y="4943173"/>
            <a:ext cx="4742034" cy="1326496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CABEE72-C50B-679A-9924-9148D8870933}"/>
              </a:ext>
            </a:extLst>
          </p:cNvPr>
          <p:cNvSpPr txBox="1"/>
          <p:nvPr/>
        </p:nvSpPr>
        <p:spPr>
          <a:xfrm>
            <a:off x="9381012" y="4561965"/>
            <a:ext cx="1202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4"/>
                </a:solidFill>
              </a:rPr>
              <a:t>GOAL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5" name="Textfeld 12">
            <a:extLst>
              <a:ext uri="{FF2B5EF4-FFF2-40B4-BE49-F238E27FC236}">
                <a16:creationId xmlns:a16="http://schemas.microsoft.com/office/drawing/2014/main" id="{721EB57C-9C24-72E3-9C0D-4BF4625E6B8C}"/>
              </a:ext>
            </a:extLst>
          </p:cNvPr>
          <p:cNvSpPr txBox="1"/>
          <p:nvPr/>
        </p:nvSpPr>
        <p:spPr>
          <a:xfrm>
            <a:off x="6534509" y="2770302"/>
            <a:ext cx="5624337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000" dirty="0"/>
          </a:p>
          <a:p>
            <a:r>
              <a:rPr lang="en-GB" sz="2400" dirty="0"/>
              <a:t> </a:t>
            </a:r>
            <a:r>
              <a:rPr lang="en-GB" sz="1800" dirty="0"/>
              <a:t> </a:t>
            </a:r>
            <a:r>
              <a:rPr lang="en-GB" dirty="0"/>
              <a:t>Technical test of components (motors, interferometer, ..)</a:t>
            </a:r>
          </a:p>
          <a:p>
            <a:r>
              <a:rPr lang="en-GB" sz="2400" dirty="0"/>
              <a:t>  </a:t>
            </a:r>
            <a:r>
              <a:rPr lang="en-GB" dirty="0"/>
              <a:t>Proof-of-concept for MADMAX</a:t>
            </a:r>
          </a:p>
          <a:p>
            <a:r>
              <a:rPr lang="en-GB" sz="2400" dirty="0">
                <a:sym typeface="Wingdings" pitchFamily="2" charset="2"/>
              </a:rPr>
              <a:t>  </a:t>
            </a:r>
            <a:r>
              <a:rPr lang="en-GB" sz="20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 Establish boost factor calibration in an OB</a:t>
            </a:r>
            <a:endParaRPr lang="en-GB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feld 12">
            <a:extLst>
              <a:ext uri="{FF2B5EF4-FFF2-40B4-BE49-F238E27FC236}">
                <a16:creationId xmlns:a16="http://schemas.microsoft.com/office/drawing/2014/main" id="{27095145-99E8-336C-A6AF-71947D0123D5}"/>
              </a:ext>
            </a:extLst>
          </p:cNvPr>
          <p:cNvSpPr txBox="1"/>
          <p:nvPr/>
        </p:nvSpPr>
        <p:spPr>
          <a:xfrm>
            <a:off x="2170270" y="4565198"/>
            <a:ext cx="53542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Large bore (</a:t>
            </a:r>
            <a:r>
              <a:rPr lang="en-GB" sz="2800" dirty="0"/>
              <a:t>⌀</a:t>
            </a:r>
            <a:r>
              <a:rPr lang="en-GB" sz="2000" dirty="0"/>
              <a:t> = 760 mm ) cryostat allows operation of all prototypes</a:t>
            </a:r>
          </a:p>
          <a:p>
            <a:r>
              <a:rPr lang="en-GB" sz="2000" dirty="0"/>
              <a:t>Fits into the 1600 mm warm bore of </a:t>
            </a:r>
            <a:br>
              <a:rPr lang="en-GB" sz="2000" dirty="0"/>
            </a:br>
            <a:r>
              <a:rPr lang="en-GB" sz="2000" dirty="0"/>
              <a:t>MORPURGO magnet at CERN</a:t>
            </a:r>
          </a:p>
          <a:p>
            <a:endParaRPr lang="en-GB" sz="200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C438F0-B0F6-BD23-2344-9461891EC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E9F7BE1-5F76-E641-6334-A4EFD2A0F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A9D6AA-A9B8-2856-E4A5-BD0DF3BC3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6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602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8D3F-6A48-41DE-680A-C53A2B0D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CB100: First ALP Search</a:t>
            </a:r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9CFCF7F5-9CDF-0A53-A793-EB1995363AE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9800" y="3310248"/>
            <a:ext cx="3827274" cy="2878082"/>
          </a:xfrm>
          <a:prstGeom prst="rect">
            <a:avLst/>
          </a:prstGeom>
        </p:spPr>
      </p:pic>
      <p:pic>
        <p:nvPicPr>
          <p:cNvPr id="7" name="Grafik 9">
            <a:extLst>
              <a:ext uri="{FF2B5EF4-FFF2-40B4-BE49-F238E27FC236}">
                <a16:creationId xmlns:a16="http://schemas.microsoft.com/office/drawing/2014/main" id="{4A5D2B48-61DE-8A68-7549-18C51B9DB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87957"/>
            <a:ext cx="1807262" cy="4920868"/>
          </a:xfrm>
          <a:prstGeom prst="rect">
            <a:avLst/>
          </a:prstGeom>
        </p:spPr>
      </p:pic>
      <p:sp>
        <p:nvSpPr>
          <p:cNvPr id="9" name="Textfeld 10">
            <a:extLst>
              <a:ext uri="{FF2B5EF4-FFF2-40B4-BE49-F238E27FC236}">
                <a16:creationId xmlns:a16="http://schemas.microsoft.com/office/drawing/2014/main" id="{05398987-2761-DA4A-0678-041193B357AB}"/>
              </a:ext>
            </a:extLst>
          </p:cNvPr>
          <p:cNvSpPr txBox="1"/>
          <p:nvPr/>
        </p:nvSpPr>
        <p:spPr>
          <a:xfrm>
            <a:off x="1746806" y="1389137"/>
            <a:ext cx="801120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000"/>
              <a:t>Simple closed system to understand RF behaviour </a:t>
            </a:r>
          </a:p>
          <a:p>
            <a:endParaRPr lang="en-AU" sz="200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Receiver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Parabolic taper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3x Ø100 mm disks (fixed distances)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/>
              <a:t>Copper mirror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AU" sz="2400"/>
          </a:p>
        </p:txBody>
      </p:sp>
      <p:cxnSp>
        <p:nvCxnSpPr>
          <p:cNvPr id="10" name="Gerade Verbindung mit Pfeil 8">
            <a:extLst>
              <a:ext uri="{FF2B5EF4-FFF2-40B4-BE49-F238E27FC236}">
                <a16:creationId xmlns:a16="http://schemas.microsoft.com/office/drawing/2014/main" id="{B4E873AD-6AA0-4C6C-8D4E-AECE261BF18E}"/>
              </a:ext>
            </a:extLst>
          </p:cNvPr>
          <p:cNvCxnSpPr>
            <a:cxnSpLocks/>
          </p:cNvCxnSpPr>
          <p:nvPr/>
        </p:nvCxnSpPr>
        <p:spPr>
          <a:xfrm flipH="1" flipV="1">
            <a:off x="838200" y="1588168"/>
            <a:ext cx="1009618" cy="56605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mit Pfeil 12">
            <a:extLst>
              <a:ext uri="{FF2B5EF4-FFF2-40B4-BE49-F238E27FC236}">
                <a16:creationId xmlns:a16="http://schemas.microsoft.com/office/drawing/2014/main" id="{46BD95E7-5A5D-44D4-54E1-FBB27853EA1D}"/>
              </a:ext>
            </a:extLst>
          </p:cNvPr>
          <p:cNvCxnSpPr>
            <a:cxnSpLocks/>
          </p:cNvCxnSpPr>
          <p:nvPr/>
        </p:nvCxnSpPr>
        <p:spPr>
          <a:xfrm flipH="1">
            <a:off x="903631" y="2553664"/>
            <a:ext cx="937310" cy="162263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4">
            <a:extLst>
              <a:ext uri="{FF2B5EF4-FFF2-40B4-BE49-F238E27FC236}">
                <a16:creationId xmlns:a16="http://schemas.microsoft.com/office/drawing/2014/main" id="{B9C6C9FC-E0D7-21A2-1BF6-AFDE9ECD47AC}"/>
              </a:ext>
            </a:extLst>
          </p:cNvPr>
          <p:cNvCxnSpPr>
            <a:cxnSpLocks/>
          </p:cNvCxnSpPr>
          <p:nvPr/>
        </p:nvCxnSpPr>
        <p:spPr>
          <a:xfrm flipH="1">
            <a:off x="903631" y="2928441"/>
            <a:ext cx="903631" cy="21996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 Verbindung mit Pfeil 16">
            <a:extLst>
              <a:ext uri="{FF2B5EF4-FFF2-40B4-BE49-F238E27FC236}">
                <a16:creationId xmlns:a16="http://schemas.microsoft.com/office/drawing/2014/main" id="{0C689C32-682B-C5F0-5737-851CA1A5727D}"/>
              </a:ext>
            </a:extLst>
          </p:cNvPr>
          <p:cNvCxnSpPr>
            <a:cxnSpLocks/>
          </p:cNvCxnSpPr>
          <p:nvPr/>
        </p:nvCxnSpPr>
        <p:spPr>
          <a:xfrm flipH="1">
            <a:off x="1112253" y="3180042"/>
            <a:ext cx="735565" cy="226357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5">
            <a:extLst>
              <a:ext uri="{FF2B5EF4-FFF2-40B4-BE49-F238E27FC236}">
                <a16:creationId xmlns:a16="http://schemas.microsoft.com/office/drawing/2014/main" id="{A5CC7C95-7DBD-C158-090C-A30823C83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25" y="1360358"/>
            <a:ext cx="4429586" cy="2951473"/>
          </a:xfrm>
          <a:prstGeom prst="rect">
            <a:avLst/>
          </a:prstGeom>
        </p:spPr>
      </p:pic>
      <p:sp>
        <p:nvSpPr>
          <p:cNvPr id="15" name="Textfeld 6">
            <a:extLst>
              <a:ext uri="{FF2B5EF4-FFF2-40B4-BE49-F238E27FC236}">
                <a16:creationId xmlns:a16="http://schemas.microsoft.com/office/drawing/2014/main" id="{71AA8D5A-8050-93AB-5DED-4A0F7268025E}"/>
              </a:ext>
            </a:extLst>
          </p:cNvPr>
          <p:cNvSpPr txBox="1"/>
          <p:nvPr/>
        </p:nvSpPr>
        <p:spPr>
          <a:xfrm>
            <a:off x="10086016" y="1998803"/>
            <a:ext cx="2395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Closed Booster 100</a:t>
            </a:r>
          </a:p>
        </p:txBody>
      </p:sp>
      <p:sp>
        <p:nvSpPr>
          <p:cNvPr id="16" name="Textfeld 7">
            <a:extLst>
              <a:ext uri="{FF2B5EF4-FFF2-40B4-BE49-F238E27FC236}">
                <a16:creationId xmlns:a16="http://schemas.microsoft.com/office/drawing/2014/main" id="{F058BE67-18B6-2AE3-3546-AD143EE2D6C2}"/>
              </a:ext>
            </a:extLst>
          </p:cNvPr>
          <p:cNvSpPr txBox="1"/>
          <p:nvPr/>
        </p:nvSpPr>
        <p:spPr>
          <a:xfrm>
            <a:off x="7620025" y="1452703"/>
            <a:ext cx="1584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rgbClr val="FFFF00"/>
                </a:solidFill>
              </a:rPr>
              <a:t>DAQ system</a:t>
            </a:r>
          </a:p>
        </p:txBody>
      </p:sp>
      <p:pic>
        <p:nvPicPr>
          <p:cNvPr id="23" name="Grafik 6">
            <a:extLst>
              <a:ext uri="{FF2B5EF4-FFF2-40B4-BE49-F238E27FC236}">
                <a16:creationId xmlns:a16="http://schemas.microsoft.com/office/drawing/2014/main" id="{CFC22988-4972-A53D-7193-A9D848593A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528" y="3310246"/>
            <a:ext cx="3837444" cy="2878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1E88B4-89CA-5C32-1FCC-19ED29DF151E}"/>
              </a:ext>
            </a:extLst>
          </p:cNvPr>
          <p:cNvSpPr txBox="1"/>
          <p:nvPr/>
        </p:nvSpPr>
        <p:spPr>
          <a:xfrm>
            <a:off x="10128655" y="4649915"/>
            <a:ext cx="1902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5A331"/>
                </a:solidFill>
              </a:rPr>
              <a:t>Tested in MORPURGO </a:t>
            </a:r>
          </a:p>
          <a:p>
            <a:r>
              <a:rPr lang="en-US" dirty="0">
                <a:solidFill>
                  <a:srgbClr val="F5A331"/>
                </a:solidFill>
              </a:rPr>
              <a:t>@ CERN </a:t>
            </a:r>
          </a:p>
          <a:p>
            <a:r>
              <a:rPr lang="en-US" dirty="0">
                <a:solidFill>
                  <a:srgbClr val="F5A331"/>
                </a:solidFill>
              </a:rPr>
              <a:t>in 2022 and 2023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271711E-30A1-A40F-BD46-7879C895B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DC0C0F3-CDCA-BAD7-7954-960ECBC01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CB7147-DEA7-35A1-EFA2-3F0437DBF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7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604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picture containing text, plot, diagram, line&#10;&#10;Description automatically generated">
            <a:extLst>
              <a:ext uri="{FF2B5EF4-FFF2-40B4-BE49-F238E27FC236}">
                <a16:creationId xmlns:a16="http://schemas.microsoft.com/office/drawing/2014/main" id="{571BEDB4-ACA4-A189-3305-8FBE9207D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86" y="1841060"/>
            <a:ext cx="5343591" cy="3558427"/>
          </a:xfrm>
          <a:prstGeom prst="rect">
            <a:avLst/>
          </a:prstGeom>
        </p:spPr>
      </p:pic>
      <p:pic>
        <p:nvPicPr>
          <p:cNvPr id="8" name="Picture 7" descr="A picture containing text, line, plot, diagram&#10;&#10;Description automatically generated">
            <a:extLst>
              <a:ext uri="{FF2B5EF4-FFF2-40B4-BE49-F238E27FC236}">
                <a16:creationId xmlns:a16="http://schemas.microsoft.com/office/drawing/2014/main" id="{AC99AEB1-961E-4F87-4822-1E0C7B7B79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4861" y="1201328"/>
            <a:ext cx="4038850" cy="2689568"/>
          </a:xfrm>
          <a:prstGeom prst="rect">
            <a:avLst/>
          </a:prstGeom>
        </p:spPr>
      </p:pic>
      <p:pic>
        <p:nvPicPr>
          <p:cNvPr id="13" name="Picture 12" descr="A picture containing text, screenshot, plot, line&#10;&#10;Description automatically generated">
            <a:extLst>
              <a:ext uri="{FF2B5EF4-FFF2-40B4-BE49-F238E27FC236}">
                <a16:creationId xmlns:a16="http://schemas.microsoft.com/office/drawing/2014/main" id="{3846A857-1412-DEFD-B4F0-C0205C26ED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0599" y="3608853"/>
            <a:ext cx="4072732" cy="271213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7B8D3F-6A48-41DE-680A-C53A2B0D4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3829" y="-25716"/>
            <a:ext cx="6650182" cy="1211494"/>
          </a:xfrm>
        </p:spPr>
        <p:txBody>
          <a:bodyPr/>
          <a:lstStyle/>
          <a:p>
            <a:r>
              <a:rPr lang="en-US" dirty="0"/>
              <a:t>CB100: First ALP Search</a:t>
            </a:r>
          </a:p>
        </p:txBody>
      </p:sp>
      <p:sp>
        <p:nvSpPr>
          <p:cNvPr id="7" name="Textfeld 8">
            <a:extLst>
              <a:ext uri="{FF2B5EF4-FFF2-40B4-BE49-F238E27FC236}">
                <a16:creationId xmlns:a16="http://schemas.microsoft.com/office/drawing/2014/main" id="{EAED5551-1DDA-3283-61EF-68BE8106CB3A}"/>
              </a:ext>
            </a:extLst>
          </p:cNvPr>
          <p:cNvSpPr txBox="1"/>
          <p:nvPr/>
        </p:nvSpPr>
        <p:spPr>
          <a:xfrm>
            <a:off x="8093061" y="2751847"/>
            <a:ext cx="1321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RF response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3BA8888-2485-4DCE-9382-19BD97466AEA}"/>
              </a:ext>
            </a:extLst>
          </p:cNvPr>
          <p:cNvSpPr txBox="1"/>
          <p:nvPr/>
        </p:nvSpPr>
        <p:spPr>
          <a:xfrm>
            <a:off x="387296" y="1429615"/>
            <a:ext cx="66501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/>
              <a:t>Boost factor extracted from model tuned to data </a:t>
            </a:r>
            <a:r>
              <a:rPr lang="en-GB" sz="2400" dirty="0">
                <a:sym typeface="Wingdings" pitchFamily="2" charset="2"/>
              </a:rPr>
              <a:t> </a:t>
            </a:r>
            <a:r>
              <a:rPr lang="en-GB" sz="2400" dirty="0"/>
              <a:t> </a:t>
            </a:r>
          </a:p>
        </p:txBody>
      </p:sp>
      <p:sp>
        <p:nvSpPr>
          <p:cNvPr id="15" name="Textfeld 18">
            <a:extLst>
              <a:ext uri="{FF2B5EF4-FFF2-40B4-BE49-F238E27FC236}">
                <a16:creationId xmlns:a16="http://schemas.microsoft.com/office/drawing/2014/main" id="{6B8A09CC-F957-25B3-E4A4-EA1F62F55F9D}"/>
              </a:ext>
            </a:extLst>
          </p:cNvPr>
          <p:cNvSpPr txBox="1"/>
          <p:nvPr/>
        </p:nvSpPr>
        <p:spPr>
          <a:xfrm>
            <a:off x="8007249" y="3855836"/>
            <a:ext cx="1516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Thermal noise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7D1B513-D851-DAD7-36B6-0B3295E1118F}"/>
              </a:ext>
            </a:extLst>
          </p:cNvPr>
          <p:cNvCxnSpPr/>
          <p:nvPr/>
        </p:nvCxnSpPr>
        <p:spPr>
          <a:xfrm flipV="1">
            <a:off x="9680215" y="1476524"/>
            <a:ext cx="0" cy="662012"/>
          </a:xfrm>
          <a:prstGeom prst="straightConnector1">
            <a:avLst/>
          </a:prstGeom>
          <a:ln w="28575">
            <a:solidFill>
              <a:srgbClr val="F5A3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01F6011-EEA6-F905-4376-A6E6BD08EEDF}"/>
              </a:ext>
            </a:extLst>
          </p:cNvPr>
          <p:cNvCxnSpPr>
            <a:cxnSpLocks/>
          </p:cNvCxnSpPr>
          <p:nvPr/>
        </p:nvCxnSpPr>
        <p:spPr>
          <a:xfrm>
            <a:off x="9703965" y="2612571"/>
            <a:ext cx="0" cy="1612597"/>
          </a:xfrm>
          <a:prstGeom prst="straightConnector1">
            <a:avLst/>
          </a:prstGeom>
          <a:ln w="28575">
            <a:solidFill>
              <a:srgbClr val="F5A33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">
            <a:extLst>
              <a:ext uri="{FF2B5EF4-FFF2-40B4-BE49-F238E27FC236}">
                <a16:creationId xmlns:a16="http://schemas.microsoft.com/office/drawing/2014/main" id="{7A91D047-962C-4A9D-EBF7-11D47A5D8017}"/>
              </a:ext>
            </a:extLst>
          </p:cNvPr>
          <p:cNvSpPr txBox="1"/>
          <p:nvPr/>
        </p:nvSpPr>
        <p:spPr>
          <a:xfrm>
            <a:off x="9136112" y="2196097"/>
            <a:ext cx="1222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5A331"/>
                </a:solidFill>
              </a:rPr>
              <a:t>Boost peak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4704D74-5531-4F0C-5001-6DF5CFEFB0D1}"/>
              </a:ext>
            </a:extLst>
          </p:cNvPr>
          <p:cNvSpPr txBox="1"/>
          <p:nvPr/>
        </p:nvSpPr>
        <p:spPr>
          <a:xfrm>
            <a:off x="6333323" y="3866348"/>
            <a:ext cx="211677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5A331"/>
                </a:solidFill>
              </a:rPr>
              <a:t>ADS simulation</a:t>
            </a:r>
          </a:p>
          <a:p>
            <a:r>
              <a:rPr lang="en-GB" sz="1600" dirty="0">
                <a:solidFill>
                  <a:schemeClr val="accent1">
                    <a:lumMod val="75000"/>
                  </a:schemeClr>
                </a:solidFill>
              </a:rPr>
              <a:t>2GHz SA meas.</a:t>
            </a:r>
            <a:endParaRPr lang="en-US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4C84860-A454-CAED-0328-B81F2D816057}"/>
              </a:ext>
            </a:extLst>
          </p:cNvPr>
          <p:cNvSpPr txBox="1"/>
          <p:nvPr/>
        </p:nvSpPr>
        <p:spPr>
          <a:xfrm>
            <a:off x="475728" y="5404635"/>
            <a:ext cx="65096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Consistent Boost factor in 2022 and 2023 </a:t>
            </a:r>
          </a:p>
          <a:p>
            <a:r>
              <a:rPr lang="en-US" dirty="0"/>
              <a:t>Different LNA matching impedance: </a:t>
            </a:r>
            <a:r>
              <a:rPr lang="en-GB" dirty="0"/>
              <a:t>25 Ohm (2022), 30 Ohm (2023)</a:t>
            </a:r>
          </a:p>
          <a:p>
            <a:r>
              <a:rPr lang="en-US" dirty="0">
                <a:sym typeface="Wingdings" pitchFamily="2" charset="2"/>
              </a:rPr>
              <a:t> Data analysis ongoing</a:t>
            </a:r>
            <a:endParaRPr lang="en-US" dirty="0"/>
          </a:p>
        </p:txBody>
      </p:sp>
      <p:graphicFrame>
        <p:nvGraphicFramePr>
          <p:cNvPr id="34" name="Table 34">
            <a:extLst>
              <a:ext uri="{FF2B5EF4-FFF2-40B4-BE49-F238E27FC236}">
                <a16:creationId xmlns:a16="http://schemas.microsoft.com/office/drawing/2014/main" id="{47791023-C4BF-68F3-A847-7A0B6CDC26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340430"/>
              </p:ext>
            </p:extLst>
          </p:nvPr>
        </p:nvGraphicFramePr>
        <p:xfrm>
          <a:off x="4052021" y="2491490"/>
          <a:ext cx="2343888" cy="136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1616">
                  <a:extLst>
                    <a:ext uri="{9D8B030D-6E8A-4147-A177-3AD203B41FA5}">
                      <a16:colId xmlns:a16="http://schemas.microsoft.com/office/drawing/2014/main" val="1619414638"/>
                    </a:ext>
                  </a:extLst>
                </a:gridCol>
                <a:gridCol w="882272">
                  <a:extLst>
                    <a:ext uri="{9D8B030D-6E8A-4147-A177-3AD203B41FA5}">
                      <a16:colId xmlns:a16="http://schemas.microsoft.com/office/drawing/2014/main" val="3315256516"/>
                    </a:ext>
                  </a:extLst>
                </a:gridCol>
              </a:tblGrid>
              <a:tr h="270215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Q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98819534"/>
                  </a:ext>
                </a:extLst>
              </a:tr>
              <a:tr h="270215">
                <a:tc>
                  <a:txBody>
                    <a:bodyPr/>
                    <a:lstStyle/>
                    <a:p>
                      <a:r>
                        <a:rPr lang="en-GB" sz="1600" dirty="0"/>
                        <a:t>CB100·η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1185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49981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r>
                        <a:rPr lang="en-GB" sz="1600" dirty="0"/>
                        <a:t>(CB100+LNA)·</a:t>
                      </a:r>
                      <a:r>
                        <a:rPr lang="en-GB" sz="1600" dirty="0" err="1"/>
                        <a:t>η</a:t>
                      </a:r>
                      <a:endParaRPr lang="en-US" sz="1600" dirty="0"/>
                    </a:p>
                  </a:txBody>
                  <a:tcPr>
                    <a:solidFill>
                      <a:srgbClr val="FDEEE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862</a:t>
                      </a:r>
                      <a:endParaRPr lang="en-US" sz="1600" dirty="0"/>
                    </a:p>
                  </a:txBody>
                  <a:tcPr>
                    <a:solidFill>
                      <a:srgbClr val="FDEEE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5309539"/>
                  </a:ext>
                </a:extLst>
              </a:tr>
              <a:tr h="346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/>
                        <a:t>(CB100+LNA)·</a:t>
                      </a:r>
                      <a:r>
                        <a:rPr lang="en-GB" sz="1600" dirty="0" err="1"/>
                        <a:t>η</a:t>
                      </a:r>
                      <a:endParaRPr lang="en-US" sz="1600" dirty="0"/>
                    </a:p>
                  </a:txBody>
                  <a:tcPr>
                    <a:solidFill>
                      <a:srgbClr val="E7F4E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DE" sz="1600" dirty="0"/>
                        <a:t>903</a:t>
                      </a:r>
                      <a:endParaRPr lang="en-US" sz="1600" dirty="0"/>
                    </a:p>
                  </a:txBody>
                  <a:tcPr>
                    <a:solidFill>
                      <a:srgbClr val="E7F4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7482057"/>
                  </a:ext>
                </a:extLst>
              </a:tr>
            </a:tbl>
          </a:graphicData>
        </a:graphic>
      </p:graphicFrame>
      <p:sp>
        <p:nvSpPr>
          <p:cNvPr id="26" name="Date Placeholder 25">
            <a:extLst>
              <a:ext uri="{FF2B5EF4-FFF2-40B4-BE49-F238E27FC236}">
                <a16:creationId xmlns:a16="http://schemas.microsoft.com/office/drawing/2014/main" id="{1B4E4AFB-8F91-969F-6D19-5B755B14B5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29" name="Footer Placeholder 28">
            <a:extLst>
              <a:ext uri="{FF2B5EF4-FFF2-40B4-BE49-F238E27FC236}">
                <a16:creationId xmlns:a16="http://schemas.microsoft.com/office/drawing/2014/main" id="{4048210B-8401-8EC4-647A-4E22A2D8EC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4FBD5F-8A9A-7FB5-486B-BAF4E883C8A6}"/>
              </a:ext>
            </a:extLst>
          </p:cNvPr>
          <p:cNvSpPr txBox="1"/>
          <p:nvPr/>
        </p:nvSpPr>
        <p:spPr>
          <a:xfrm>
            <a:off x="4274382" y="3900583"/>
            <a:ext cx="21167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 err="1"/>
              <a:t>η</a:t>
            </a:r>
            <a:r>
              <a:rPr lang="en-GB" sz="1400" dirty="0"/>
              <a:t> = coupling efficiency of axion to system</a:t>
            </a:r>
            <a:endParaRPr lang="en-US" sz="14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7554C-2DFA-2C07-E0B2-E770C249F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8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44200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B8D3F-6A48-41DE-680A-C53A2B0D4D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CB200: Understanding Scaling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610C6-C85A-16F2-ED62-B0AB6BD4655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50792"/>
            <a:ext cx="5350833" cy="18961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F302BB-385A-5E68-6139-E4DA1C3999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6880" y="1545614"/>
            <a:ext cx="7342834" cy="45806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0FCC5B9-A25D-F86F-B651-01748056B4E8}"/>
              </a:ext>
            </a:extLst>
          </p:cNvPr>
          <p:cNvSpPr txBox="1"/>
          <p:nvPr/>
        </p:nvSpPr>
        <p:spPr>
          <a:xfrm>
            <a:off x="246917" y="3146961"/>
            <a:ext cx="510391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Coupling to </a:t>
            </a:r>
            <a:r>
              <a:rPr lang="en-US" sz="2000" i="1" dirty="0"/>
              <a:t>g</a:t>
            </a:r>
            <a:r>
              <a:rPr lang="en-US" sz="2000" i="1" baseline="-25000" dirty="0"/>
              <a:t>a𝛾𝛾  </a:t>
            </a:r>
            <a:r>
              <a:rPr lang="en-US" sz="2000" dirty="0"/>
              <a:t>scales with: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conversion surface, </a:t>
            </a:r>
            <a:r>
              <a:rPr lang="en-US" sz="2000" dirty="0">
                <a:solidFill>
                  <a:srgbClr val="5858FF"/>
                </a:solidFill>
              </a:rPr>
              <a:t>∝ </a:t>
            </a:r>
            <a:r>
              <a:rPr lang="en-US" sz="2000" i="1" dirty="0">
                <a:solidFill>
                  <a:srgbClr val="5858FF"/>
                </a:solidFill>
              </a:rPr>
              <a:t>A</a:t>
            </a:r>
            <a:r>
              <a:rPr lang="en-US" sz="2000" i="1" baseline="30000" dirty="0">
                <a:solidFill>
                  <a:srgbClr val="5858FF"/>
                </a:solidFill>
              </a:rPr>
              <a:t>0.5</a:t>
            </a:r>
            <a:r>
              <a:rPr lang="en-US" sz="2000" dirty="0"/>
              <a:t> </a:t>
            </a:r>
            <a:endParaRPr lang="en-GB" sz="1600" dirty="0">
              <a:effectLst/>
              <a:latin typeface="Helvetica" pitchFamily="2" charset="0"/>
            </a:endParaRPr>
          </a:p>
          <a:p>
            <a:endParaRPr lang="en-GB" sz="2000" dirty="0"/>
          </a:p>
          <a:p>
            <a:r>
              <a:rPr lang="en-GB" sz="2000" dirty="0"/>
              <a:t>Larger dimensions increase the number of allowed modes</a:t>
            </a:r>
          </a:p>
          <a:p>
            <a:r>
              <a:rPr lang="en-GB" sz="2000" dirty="0">
                <a:solidFill>
                  <a:srgbClr val="000000"/>
                </a:solidFill>
                <a:effectLst/>
                <a:latin typeface="Helvetica" pitchFamily="2" charset="0"/>
                <a:sym typeface="Wingdings" pitchFamily="2" charset="2"/>
              </a:rPr>
              <a:t> </a:t>
            </a:r>
            <a:r>
              <a:rPr lang="en-GB" sz="2000" dirty="0"/>
              <a:t>Learn to deal with </a:t>
            </a:r>
            <a:r>
              <a:rPr lang="en-GB" sz="2000" dirty="0" err="1"/>
              <a:t>overmoded</a:t>
            </a:r>
            <a:r>
              <a:rPr lang="en-GB" sz="2000" dirty="0"/>
              <a:t> systems    </a:t>
            </a:r>
            <a:br>
              <a:rPr lang="en-GB" sz="2000" dirty="0"/>
            </a:br>
            <a:r>
              <a:rPr lang="en-GB" sz="2000" dirty="0"/>
              <a:t>relevant for OB</a:t>
            </a:r>
            <a:endParaRPr lang="en-GB" sz="2000" dirty="0">
              <a:sym typeface="Wingdings" pitchFamily="2" charset="2"/>
            </a:endParaRPr>
          </a:p>
          <a:p>
            <a:r>
              <a:rPr lang="en-GB" sz="2000" dirty="0">
                <a:sym typeface="Wingdings" pitchFamily="2" charset="2"/>
              </a:rPr>
              <a:t></a:t>
            </a:r>
            <a:r>
              <a:rPr lang="en-GB" sz="2000" dirty="0"/>
              <a:t>Using a dielectric lens </a:t>
            </a:r>
            <a:r>
              <a:rPr lang="en-GB" sz="1600" dirty="0"/>
              <a:t>(</a:t>
            </a:r>
            <a:r>
              <a:rPr lang="en-GB" sz="1600" dirty="0" err="1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Rexolite</a:t>
            </a:r>
            <a:r>
              <a:rPr lang="en-GB" sz="1600" dirty="0">
                <a:solidFill>
                  <a:srgbClr val="18191B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en-GB" sz="2000" dirty="0"/>
              <a:t>decreases coupling of unwanted modes and allows for “quiet" regions in the spectrum </a:t>
            </a:r>
          </a:p>
          <a:p>
            <a:r>
              <a:rPr lang="en-GB" sz="2400" dirty="0"/>
              <a:t> 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3E65DB79-B005-4DBE-B0B9-1BB13F518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03-07.07.2023</a:t>
            </a:r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87269F4-212A-716C-A250-60CD7EEB2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MADMAX - Towards a Dielectric Axion Haloscope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27281E-5AF0-5E17-CDDD-F8780FAB2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2E99E4-FD95-4894-8850-7C29E5092C14}" type="slidenum">
              <a:rPr lang="en-US" smtClean="0"/>
              <a:t>9</a:t>
            </a:fld>
            <a:r>
              <a:rPr lang="en-US"/>
              <a:t>/16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062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äsentation1.potx" id="{AEAE751C-B269-41AB-8187-25CC0A56B804}" vid="{A39BE05A-A1A0-479A-B341-E8F868A1C73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uhh-madmax-template</Template>
  <TotalTime>24238</TotalTime>
  <Words>2059</Words>
  <Application>Microsoft Macintosh PowerPoint</Application>
  <PresentationFormat>Widescreen</PresentationFormat>
  <Paragraphs>409</Paragraphs>
  <Slides>29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AAAAAD+HelveticaNeue</vt:lpstr>
      <vt:lpstr>Arial</vt:lpstr>
      <vt:lpstr>Calibri</vt:lpstr>
      <vt:lpstr>Calibri Light</vt:lpstr>
      <vt:lpstr>Cambria Math</vt:lpstr>
      <vt:lpstr>CMCSC10</vt:lpstr>
      <vt:lpstr>CMR12</vt:lpstr>
      <vt:lpstr>Helvetica</vt:lpstr>
      <vt:lpstr>Liberation Sans</vt:lpstr>
      <vt:lpstr>Times</vt:lpstr>
      <vt:lpstr>Office Theme</vt:lpstr>
      <vt:lpstr>Graph</vt:lpstr>
      <vt:lpstr>MADMAX Towards a Dielectric Axion Haloscope</vt:lpstr>
      <vt:lpstr>Open Dielectric Haloscope</vt:lpstr>
      <vt:lpstr>Open Dielectric Haloscope</vt:lpstr>
      <vt:lpstr>Open Dielectric Haloscope</vt:lpstr>
      <vt:lpstr>MADMAX Magnet Update</vt:lpstr>
      <vt:lpstr>Staged Prototype Program </vt:lpstr>
      <vt:lpstr>CB100: First ALP Search</vt:lpstr>
      <vt:lpstr>CB100: First ALP Search</vt:lpstr>
      <vt:lpstr>CB200: Understanding Scaling</vt:lpstr>
      <vt:lpstr>OB200: Technical Feasibility</vt:lpstr>
      <vt:lpstr>Open Booster Calibration</vt:lpstr>
      <vt:lpstr>Open Booster Calibration</vt:lpstr>
      <vt:lpstr>Signal Power</vt:lpstr>
      <vt:lpstr>OB300: work in progress</vt:lpstr>
      <vt:lpstr>MADMAX Prototype</vt:lpstr>
      <vt:lpstr>MADMAX Staged Program </vt:lpstr>
      <vt:lpstr>BACKUP</vt:lpstr>
      <vt:lpstr>Coverage</vt:lpstr>
      <vt:lpstr>Dielectric Haloscope</vt:lpstr>
      <vt:lpstr>Dielectric Haloscope</vt:lpstr>
      <vt:lpstr>The MADMAX Experiment</vt:lpstr>
      <vt:lpstr>Designated Experimental Site</vt:lpstr>
      <vt:lpstr>Testing the Disk Drive</vt:lpstr>
      <vt:lpstr>Axion Like Particle Search</vt:lpstr>
      <vt:lpstr>Dielectric Lens</vt:lpstr>
      <vt:lpstr>Receiver Chain</vt:lpstr>
      <vt:lpstr>Cold Calibration Idea </vt:lpstr>
      <vt:lpstr>Quantum-limited Amplifier</vt:lpstr>
      <vt:lpstr>MADMAX Collaboration Meeting September 2022 @ Hamburg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MADMAX Towards a Dielectric Axion Haloscope</dc:title>
  <dc:creator>phoenix</dc:creator>
  <cp:lastModifiedBy>erika garutti</cp:lastModifiedBy>
  <cp:revision>130</cp:revision>
  <dcterms:created xsi:type="dcterms:W3CDTF">2021-06-11T08:44:00Z</dcterms:created>
  <dcterms:modified xsi:type="dcterms:W3CDTF">2023-07-04T08:33:35Z</dcterms:modified>
</cp:coreProperties>
</file>